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5" r:id="rId2"/>
    <p:sldId id="357" r:id="rId3"/>
    <p:sldId id="319" r:id="rId4"/>
    <p:sldId id="321" r:id="rId5"/>
    <p:sldId id="355" r:id="rId6"/>
    <p:sldId id="329" r:id="rId7"/>
    <p:sldId id="330" r:id="rId8"/>
    <p:sldId id="331" r:id="rId9"/>
    <p:sldId id="332" r:id="rId10"/>
    <p:sldId id="352" r:id="rId11"/>
    <p:sldId id="345" r:id="rId12"/>
    <p:sldId id="358" r:id="rId13"/>
    <p:sldId id="334" r:id="rId14"/>
    <p:sldId id="335" r:id="rId15"/>
    <p:sldId id="275" r:id="rId16"/>
    <p:sldId id="322" r:id="rId17"/>
    <p:sldId id="354" r:id="rId18"/>
    <p:sldId id="338" r:id="rId19"/>
    <p:sldId id="339" r:id="rId20"/>
    <p:sldId id="340" r:id="rId21"/>
    <p:sldId id="341" r:id="rId22"/>
    <p:sldId id="353" r:id="rId23"/>
    <p:sldId id="343" r:id="rId24"/>
    <p:sldId id="342" r:id="rId25"/>
    <p:sldId id="351" r:id="rId26"/>
    <p:sldId id="344" r:id="rId27"/>
    <p:sldId id="324" r:id="rId28"/>
    <p:sldId id="347" r:id="rId29"/>
    <p:sldId id="348" r:id="rId30"/>
    <p:sldId id="349" r:id="rId31"/>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9DA7BC-ABE5-C355-EE05-148384B4E62B}" name="Vrbíková Iva Ing." initials="VII" userId="S::iva.vrbikova@mznet.cz::0a4bc588-6d9b-473b-bc67-278a35fea0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703"/>
  </p:normalViewPr>
  <p:slideViewPr>
    <p:cSldViewPr>
      <p:cViewPr varScale="1">
        <p:scale>
          <a:sx n="67" d="100"/>
          <a:sy n="67" d="100"/>
        </p:scale>
        <p:origin x="1080"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02485036-874B-4AC6-9B69-016B4A6F566E}" type="datetimeFigureOut">
              <a:rPr lang="cs-CZ" smtClean="0"/>
              <a:t>10.01.2025</a:t>
            </a:fld>
            <a:endParaRPr lang="cs-CZ"/>
          </a:p>
        </p:txBody>
      </p:sp>
      <p:sp>
        <p:nvSpPr>
          <p:cNvPr id="4" name="Zástupný symbol pro obrázek snímku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72A7F184-4F71-4EB7-8456-C554F6A8AA8D}" type="slidenum">
              <a:rPr lang="cs-CZ" smtClean="0"/>
              <a:t>‹#›</a:t>
            </a:fld>
            <a:endParaRPr lang="cs-CZ"/>
          </a:p>
        </p:txBody>
      </p:sp>
    </p:spTree>
    <p:extLst>
      <p:ext uri="{BB962C8B-B14F-4D97-AF65-F5344CB8AC3E}">
        <p14:creationId xmlns:p14="http://schemas.microsoft.com/office/powerpoint/2010/main" val="350930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2A7F184-4F71-4EB7-8456-C554F6A8AA8D}" type="slidenum">
              <a:rPr lang="cs-CZ" smtClean="0"/>
              <a:t>25</a:t>
            </a:fld>
            <a:endParaRPr lang="cs-CZ"/>
          </a:p>
        </p:txBody>
      </p:sp>
    </p:spTree>
    <p:extLst>
      <p:ext uri="{BB962C8B-B14F-4D97-AF65-F5344CB8AC3E}">
        <p14:creationId xmlns:p14="http://schemas.microsoft.com/office/powerpoint/2010/main" val="39887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430926" y="3737705"/>
            <a:ext cx="7831546" cy="5130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86999" y="6765356"/>
            <a:ext cx="9945370" cy="0"/>
          </a:xfrm>
          <a:custGeom>
            <a:avLst/>
            <a:gdLst/>
            <a:ahLst/>
            <a:cxnLst/>
            <a:rect l="l" t="t" r="r" b="b"/>
            <a:pathLst>
              <a:path w="9945370">
                <a:moveTo>
                  <a:pt x="0" y="0"/>
                </a:moveTo>
                <a:lnTo>
                  <a:pt x="9945001" y="0"/>
                </a:lnTo>
              </a:path>
            </a:pathLst>
          </a:custGeom>
          <a:ln w="12700">
            <a:solidFill>
              <a:srgbClr val="9DBEEF"/>
            </a:solidFill>
          </a:ln>
        </p:spPr>
        <p:txBody>
          <a:bodyPr wrap="square" lIns="0" tIns="0" rIns="0" bIns="0" rtlCol="0"/>
          <a:lstStyle/>
          <a:p>
            <a:endParaRPr/>
          </a:p>
        </p:txBody>
      </p:sp>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hyperlink" Target="https://funding.erdera.org/openingsoon"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erdera.org/wp-content/uploads/2024/12/ERDERA-JTC2025-Guidelines-VF.pdf" TargetMode="External"/><Relationship Id="rId5" Type="http://schemas.openxmlformats.org/officeDocument/2006/relationships/hyperlink" Target="https://www.azvcr.cz/wp-content/uploads/2024/12/Podminky-zapojeni-ceskeho-uchazece-do-ERDERA-Call.pdf"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hyperlink" Target="https://erdera.org/wp-content/uploads/2024/12/ERDERA-JTC2025-Call-text-VF.pdf"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erdera.org/wp-content/uploads/2024/12/ERDERA-JTC2025-Guidelines-VF.pdf" TargetMode="External"/><Relationship Id="rId5" Type="http://schemas.openxmlformats.org/officeDocument/2006/relationships/hyperlink" Target="https://www.azvcr.cz/wp-content/uploads/2024/12/Podminky-zapojeni-ceskeho-uchazece-do-ERDERA-Call.pdf" TargetMode="Externa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www.icpermed.eu/en/ep-permed.php"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eppermed.eu/news-events/events/ep-permed-jtc2025-information-day/" TargetMode="External"/><Relationship Id="rId5" Type="http://schemas.openxmlformats.org/officeDocument/2006/relationships/hyperlink" Target="https://www.azvcr.cz/vyzva-2025-4/"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s://ptoutline.eu/app/EPPERMED2025"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eppermed.eu/wp-content/uploads/EPPerMed_JTC2025_GuidelinesApplicants.pdf" TargetMode="External"/><Relationship Id="rId5" Type="http://schemas.openxmlformats.org/officeDocument/2006/relationships/hyperlink" Target="https://www.azvcr.cz/wp-content/uploads/2024/12/Podminky-zapojeni-ceskeho-uchazece-do-PerMed-Call.pdf"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hyperlink" Target="mailto:eppermed@dlr.de" TargetMode="External"/><Relationship Id="rId3" Type="http://schemas.openxmlformats.org/officeDocument/2006/relationships/image" Target="../media/image4.png"/><Relationship Id="rId7" Type="http://schemas.openxmlformats.org/officeDocument/2006/relationships/hyperlink" Target="https://www.eppermed.eu/wp-content/uploads/EPPerMed_JTC2025_Call_Text.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www.eppermed.eu/news-events/news/ep-permed-partnering-platform-now-open/" TargetMode="External"/><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eppermed.eu/wp-content/uploads/EPPerMed_JTC2025_GuidelinesApplicants.pdf" TargetMode="External"/><Relationship Id="rId11" Type="http://schemas.openxmlformats.org/officeDocument/2006/relationships/image" Target="../media/image30.png"/><Relationship Id="rId5" Type="http://schemas.openxmlformats.org/officeDocument/2006/relationships/hyperlink" Target="https://www.azvcr.cz/wp-content/uploads/2024/12/Podminky-zapojeni-ceskeho-uchazece-do-PerMed-Call.pdf" TargetMode="External"/><Relationship Id="rId10"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ejprarediseases.org/erdera/"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events.teams.microsoft.com/event/114f203c-29ff-4300-9203-c42afdbce46f@383ac401-a21d-426b-8072-5f74c36b7093" TargetMode="Externa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erdera.org/wp-content/uploads/2024/12/Frequently-asked-questions-JTC-2025-Information-Webinar-December-17-2024.pdf" TargetMode="External"/><Relationship Id="rId5" Type="http://schemas.openxmlformats.org/officeDocument/2006/relationships/hyperlink" Target="https://www.azvcr.cz/vyzva-2025/"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4" name="object 4"/>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5" name="object 5"/>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pPr marL="12700" algn="r">
              <a:lnSpc>
                <a:spcPct val="100000"/>
              </a:lnSpc>
              <a:spcBef>
                <a:spcPts val="100"/>
              </a:spcBef>
            </a:pPr>
            <a:endParaRPr lang="cs-CZ" sz="1800" dirty="0">
              <a:latin typeface="+mj-lt"/>
              <a:ea typeface="Tahoma" panose="020B0604030504040204" pitchFamily="34" charset="0"/>
              <a:cs typeface="Tahoma" panose="020B0604030504040204" pitchFamily="34" charset="0"/>
            </a:endParaRPr>
          </a:p>
        </p:txBody>
      </p:sp>
      <p:grpSp>
        <p:nvGrpSpPr>
          <p:cNvPr id="6" name="object 6"/>
          <p:cNvGrpSpPr/>
          <p:nvPr/>
        </p:nvGrpSpPr>
        <p:grpSpPr>
          <a:xfrm>
            <a:off x="4175995" y="819005"/>
            <a:ext cx="2340610" cy="2340610"/>
            <a:chOff x="4175995" y="819005"/>
            <a:chExt cx="2340610" cy="2340610"/>
          </a:xfrm>
        </p:grpSpPr>
        <p:sp>
          <p:nvSpPr>
            <p:cNvPr id="7" name="object 7"/>
            <p:cNvSpPr/>
            <p:nvPr/>
          </p:nvSpPr>
          <p:spPr>
            <a:xfrm>
              <a:off x="4175995" y="819793"/>
              <a:ext cx="2059305" cy="2339340"/>
            </a:xfrm>
            <a:custGeom>
              <a:avLst/>
              <a:gdLst/>
              <a:ahLst/>
              <a:cxnLst/>
              <a:rect l="l" t="t" r="r" b="b"/>
              <a:pathLst>
                <a:path w="2059304" h="2339340">
                  <a:moveTo>
                    <a:pt x="1129982" y="0"/>
                  </a:moveTo>
                  <a:lnTo>
                    <a:pt x="1081950" y="2583"/>
                  </a:lnTo>
                  <a:lnTo>
                    <a:pt x="1034452" y="7079"/>
                  </a:lnTo>
                  <a:lnTo>
                    <a:pt x="987524" y="13449"/>
                  </a:lnTo>
                  <a:lnTo>
                    <a:pt x="941206" y="21655"/>
                  </a:lnTo>
                  <a:lnTo>
                    <a:pt x="895534" y="31658"/>
                  </a:lnTo>
                  <a:lnTo>
                    <a:pt x="850549" y="43421"/>
                  </a:lnTo>
                  <a:lnTo>
                    <a:pt x="806286" y="56906"/>
                  </a:lnTo>
                  <a:lnTo>
                    <a:pt x="762786" y="72074"/>
                  </a:lnTo>
                  <a:lnTo>
                    <a:pt x="720085" y="88887"/>
                  </a:lnTo>
                  <a:lnTo>
                    <a:pt x="678222" y="107308"/>
                  </a:lnTo>
                  <a:lnTo>
                    <a:pt x="637235" y="127297"/>
                  </a:lnTo>
                  <a:lnTo>
                    <a:pt x="597162" y="148817"/>
                  </a:lnTo>
                  <a:lnTo>
                    <a:pt x="558041" y="171830"/>
                  </a:lnTo>
                  <a:lnTo>
                    <a:pt x="519911" y="196298"/>
                  </a:lnTo>
                  <a:lnTo>
                    <a:pt x="482809" y="222182"/>
                  </a:lnTo>
                  <a:lnTo>
                    <a:pt x="446774" y="249445"/>
                  </a:lnTo>
                  <a:lnTo>
                    <a:pt x="411843" y="278048"/>
                  </a:lnTo>
                  <a:lnTo>
                    <a:pt x="378055" y="307952"/>
                  </a:lnTo>
                  <a:lnTo>
                    <a:pt x="345448" y="339121"/>
                  </a:lnTo>
                  <a:lnTo>
                    <a:pt x="314060" y="371516"/>
                  </a:lnTo>
                  <a:lnTo>
                    <a:pt x="283929" y="405098"/>
                  </a:lnTo>
                  <a:lnTo>
                    <a:pt x="255094" y="439830"/>
                  </a:lnTo>
                  <a:lnTo>
                    <a:pt x="227592" y="475674"/>
                  </a:lnTo>
                  <a:lnTo>
                    <a:pt x="201461" y="512590"/>
                  </a:lnTo>
                  <a:lnTo>
                    <a:pt x="176740" y="550542"/>
                  </a:lnTo>
                  <a:lnTo>
                    <a:pt x="153467" y="589491"/>
                  </a:lnTo>
                  <a:lnTo>
                    <a:pt x="131679" y="629399"/>
                  </a:lnTo>
                  <a:lnTo>
                    <a:pt x="111416" y="670228"/>
                  </a:lnTo>
                  <a:lnTo>
                    <a:pt x="92714" y="711939"/>
                  </a:lnTo>
                  <a:lnTo>
                    <a:pt x="75613" y="754495"/>
                  </a:lnTo>
                  <a:lnTo>
                    <a:pt x="60150" y="797858"/>
                  </a:lnTo>
                  <a:lnTo>
                    <a:pt x="46364" y="841988"/>
                  </a:lnTo>
                  <a:lnTo>
                    <a:pt x="34292" y="886849"/>
                  </a:lnTo>
                  <a:lnTo>
                    <a:pt x="23972" y="932402"/>
                  </a:lnTo>
                  <a:lnTo>
                    <a:pt x="15444" y="978609"/>
                  </a:lnTo>
                  <a:lnTo>
                    <a:pt x="8744" y="1025431"/>
                  </a:lnTo>
                  <a:lnTo>
                    <a:pt x="3911" y="1072831"/>
                  </a:lnTo>
                  <a:lnTo>
                    <a:pt x="984" y="1120771"/>
                  </a:lnTo>
                  <a:lnTo>
                    <a:pt x="0" y="1169212"/>
                  </a:lnTo>
                  <a:lnTo>
                    <a:pt x="266" y="1192301"/>
                  </a:lnTo>
                  <a:lnTo>
                    <a:pt x="2309" y="1242915"/>
                  </a:lnTo>
                  <a:lnTo>
                    <a:pt x="6385" y="1291918"/>
                  </a:lnTo>
                  <a:lnTo>
                    <a:pt x="12456" y="1340324"/>
                  </a:lnTo>
                  <a:lnTo>
                    <a:pt x="20482" y="1388092"/>
                  </a:lnTo>
                  <a:lnTo>
                    <a:pt x="30425" y="1435179"/>
                  </a:lnTo>
                  <a:lnTo>
                    <a:pt x="42246" y="1481546"/>
                  </a:lnTo>
                  <a:lnTo>
                    <a:pt x="55905" y="1527149"/>
                  </a:lnTo>
                  <a:lnTo>
                    <a:pt x="71702" y="1573104"/>
                  </a:lnTo>
                  <a:lnTo>
                    <a:pt x="89332" y="1618172"/>
                  </a:lnTo>
                  <a:lnTo>
                    <a:pt x="108751" y="1662310"/>
                  </a:lnTo>
                  <a:lnTo>
                    <a:pt x="129914" y="1705472"/>
                  </a:lnTo>
                  <a:lnTo>
                    <a:pt x="152777" y="1747614"/>
                  </a:lnTo>
                  <a:lnTo>
                    <a:pt x="177293" y="1788692"/>
                  </a:lnTo>
                  <a:lnTo>
                    <a:pt x="203420" y="1828659"/>
                  </a:lnTo>
                  <a:lnTo>
                    <a:pt x="231111" y="1867473"/>
                  </a:lnTo>
                  <a:lnTo>
                    <a:pt x="260323" y="1905087"/>
                  </a:lnTo>
                  <a:lnTo>
                    <a:pt x="291011" y="1941458"/>
                  </a:lnTo>
                  <a:lnTo>
                    <a:pt x="323129" y="1976541"/>
                  </a:lnTo>
                  <a:lnTo>
                    <a:pt x="356633" y="2010291"/>
                  </a:lnTo>
                  <a:lnTo>
                    <a:pt x="391479" y="2042664"/>
                  </a:lnTo>
                  <a:lnTo>
                    <a:pt x="427621" y="2073614"/>
                  </a:lnTo>
                  <a:lnTo>
                    <a:pt x="465015" y="2103097"/>
                  </a:lnTo>
                  <a:lnTo>
                    <a:pt x="503616" y="2131069"/>
                  </a:lnTo>
                  <a:lnTo>
                    <a:pt x="543380" y="2157485"/>
                  </a:lnTo>
                  <a:lnTo>
                    <a:pt x="584261" y="2182299"/>
                  </a:lnTo>
                  <a:lnTo>
                    <a:pt x="626215" y="2205468"/>
                  </a:lnTo>
                  <a:lnTo>
                    <a:pt x="669197" y="2226947"/>
                  </a:lnTo>
                  <a:lnTo>
                    <a:pt x="713163" y="2246691"/>
                  </a:lnTo>
                  <a:lnTo>
                    <a:pt x="758068" y="2264656"/>
                  </a:lnTo>
                  <a:lnTo>
                    <a:pt x="803866" y="2280796"/>
                  </a:lnTo>
                  <a:lnTo>
                    <a:pt x="850514" y="2295067"/>
                  </a:lnTo>
                  <a:lnTo>
                    <a:pt x="897966" y="2307425"/>
                  </a:lnTo>
                  <a:lnTo>
                    <a:pt x="946178" y="2317824"/>
                  </a:lnTo>
                  <a:lnTo>
                    <a:pt x="995106" y="2326221"/>
                  </a:lnTo>
                  <a:lnTo>
                    <a:pt x="1044703" y="2332570"/>
                  </a:lnTo>
                  <a:lnTo>
                    <a:pt x="1094926" y="2336826"/>
                  </a:lnTo>
                  <a:lnTo>
                    <a:pt x="1145730" y="2338946"/>
                  </a:lnTo>
                  <a:lnTo>
                    <a:pt x="1161872" y="2339212"/>
                  </a:lnTo>
                  <a:lnTo>
                    <a:pt x="1194282" y="2338946"/>
                  </a:lnTo>
                  <a:lnTo>
                    <a:pt x="1241939" y="2336403"/>
                  </a:lnTo>
                  <a:lnTo>
                    <a:pt x="1288899" y="2331390"/>
                  </a:lnTo>
                  <a:lnTo>
                    <a:pt x="1335099" y="2323969"/>
                  </a:lnTo>
                  <a:lnTo>
                    <a:pt x="1380474" y="2314206"/>
                  </a:lnTo>
                  <a:lnTo>
                    <a:pt x="1424959" y="2302166"/>
                  </a:lnTo>
                  <a:lnTo>
                    <a:pt x="1468490" y="2287913"/>
                  </a:lnTo>
                  <a:lnTo>
                    <a:pt x="1511003" y="2271511"/>
                  </a:lnTo>
                  <a:lnTo>
                    <a:pt x="1552432" y="2253026"/>
                  </a:lnTo>
                  <a:lnTo>
                    <a:pt x="1592713" y="2232521"/>
                  </a:lnTo>
                  <a:lnTo>
                    <a:pt x="1631783" y="2210061"/>
                  </a:lnTo>
                  <a:lnTo>
                    <a:pt x="1669575" y="2185712"/>
                  </a:lnTo>
                  <a:lnTo>
                    <a:pt x="1706026" y="2159537"/>
                  </a:lnTo>
                  <a:lnTo>
                    <a:pt x="1741071" y="2131602"/>
                  </a:lnTo>
                  <a:lnTo>
                    <a:pt x="1774646" y="2101970"/>
                  </a:lnTo>
                  <a:lnTo>
                    <a:pt x="1806686" y="2070706"/>
                  </a:lnTo>
                  <a:lnTo>
                    <a:pt x="1837126" y="2037875"/>
                  </a:lnTo>
                  <a:lnTo>
                    <a:pt x="1865902" y="2003542"/>
                  </a:lnTo>
                  <a:lnTo>
                    <a:pt x="1892950" y="1967771"/>
                  </a:lnTo>
                  <a:lnTo>
                    <a:pt x="1918205" y="1930626"/>
                  </a:lnTo>
                  <a:lnTo>
                    <a:pt x="1941603" y="1892173"/>
                  </a:lnTo>
                  <a:lnTo>
                    <a:pt x="1963078" y="1852476"/>
                  </a:lnTo>
                  <a:lnTo>
                    <a:pt x="1982567" y="1811599"/>
                  </a:lnTo>
                  <a:lnTo>
                    <a:pt x="2000004" y="1769607"/>
                  </a:lnTo>
                  <a:lnTo>
                    <a:pt x="2015326" y="1726564"/>
                  </a:lnTo>
                  <a:lnTo>
                    <a:pt x="2028468" y="1682536"/>
                  </a:lnTo>
                  <a:lnTo>
                    <a:pt x="2039365" y="1637587"/>
                  </a:lnTo>
                  <a:lnTo>
                    <a:pt x="2047953" y="1591781"/>
                  </a:lnTo>
                  <a:lnTo>
                    <a:pt x="2054167" y="1545183"/>
                  </a:lnTo>
                  <a:lnTo>
                    <a:pt x="2057943" y="1497858"/>
                  </a:lnTo>
                  <a:lnTo>
                    <a:pt x="2059216" y="1449870"/>
                  </a:lnTo>
                  <a:lnTo>
                    <a:pt x="2057904" y="1401125"/>
                  </a:lnTo>
                  <a:lnTo>
                    <a:pt x="2054011" y="1353081"/>
                  </a:lnTo>
                  <a:lnTo>
                    <a:pt x="2047605" y="1305802"/>
                  </a:lnTo>
                  <a:lnTo>
                    <a:pt x="2038749" y="1259355"/>
                  </a:lnTo>
                  <a:lnTo>
                    <a:pt x="2027510" y="1213803"/>
                  </a:lnTo>
                  <a:lnTo>
                    <a:pt x="2013953" y="1169212"/>
                  </a:lnTo>
                  <a:lnTo>
                    <a:pt x="1996179" y="1217871"/>
                  </a:lnTo>
                  <a:lnTo>
                    <a:pt x="1975702" y="1265158"/>
                  </a:lnTo>
                  <a:lnTo>
                    <a:pt x="1952613" y="1310980"/>
                  </a:lnTo>
                  <a:lnTo>
                    <a:pt x="1927007" y="1355241"/>
                  </a:lnTo>
                  <a:lnTo>
                    <a:pt x="1898977" y="1397846"/>
                  </a:lnTo>
                  <a:lnTo>
                    <a:pt x="1868617" y="1438699"/>
                  </a:lnTo>
                  <a:lnTo>
                    <a:pt x="1836020" y="1477705"/>
                  </a:lnTo>
                  <a:lnTo>
                    <a:pt x="1801280" y="1514769"/>
                  </a:lnTo>
                  <a:lnTo>
                    <a:pt x="1764491" y="1549796"/>
                  </a:lnTo>
                  <a:lnTo>
                    <a:pt x="1725745" y="1582690"/>
                  </a:lnTo>
                  <a:lnTo>
                    <a:pt x="1685137" y="1613357"/>
                  </a:lnTo>
                  <a:lnTo>
                    <a:pt x="1644699" y="1640521"/>
                  </a:lnTo>
                  <a:lnTo>
                    <a:pt x="1602735" y="1665488"/>
                  </a:lnTo>
                  <a:lnTo>
                    <a:pt x="1559328" y="1688175"/>
                  </a:lnTo>
                  <a:lnTo>
                    <a:pt x="1514560" y="1708501"/>
                  </a:lnTo>
                  <a:lnTo>
                    <a:pt x="1468514" y="1726382"/>
                  </a:lnTo>
                  <a:lnTo>
                    <a:pt x="1421272" y="1741739"/>
                  </a:lnTo>
                  <a:lnTo>
                    <a:pt x="1372916" y="1754487"/>
                  </a:lnTo>
                  <a:lnTo>
                    <a:pt x="1323528" y="1764545"/>
                  </a:lnTo>
                  <a:lnTo>
                    <a:pt x="1273191" y="1771831"/>
                  </a:lnTo>
                  <a:lnTo>
                    <a:pt x="1221988" y="1776263"/>
                  </a:lnTo>
                  <a:lnTo>
                    <a:pt x="1170000" y="1777758"/>
                  </a:lnTo>
                  <a:lnTo>
                    <a:pt x="1119093" y="1776325"/>
                  </a:lnTo>
                  <a:lnTo>
                    <a:pt x="1068939" y="1772075"/>
                  </a:lnTo>
                  <a:lnTo>
                    <a:pt x="1019612" y="1765087"/>
                  </a:lnTo>
                  <a:lnTo>
                    <a:pt x="971191" y="1755438"/>
                  </a:lnTo>
                  <a:lnTo>
                    <a:pt x="923754" y="1743205"/>
                  </a:lnTo>
                  <a:lnTo>
                    <a:pt x="877376" y="1728465"/>
                  </a:lnTo>
                  <a:lnTo>
                    <a:pt x="832137" y="1711296"/>
                  </a:lnTo>
                  <a:lnTo>
                    <a:pt x="788112" y="1691774"/>
                  </a:lnTo>
                  <a:lnTo>
                    <a:pt x="745379" y="1669978"/>
                  </a:lnTo>
                  <a:lnTo>
                    <a:pt x="704016" y="1645983"/>
                  </a:lnTo>
                  <a:lnTo>
                    <a:pt x="664099" y="1619868"/>
                  </a:lnTo>
                  <a:lnTo>
                    <a:pt x="625706" y="1591710"/>
                  </a:lnTo>
                  <a:lnTo>
                    <a:pt x="588914" y="1561586"/>
                  </a:lnTo>
                  <a:lnTo>
                    <a:pt x="553801" y="1529573"/>
                  </a:lnTo>
                  <a:lnTo>
                    <a:pt x="520443" y="1495749"/>
                  </a:lnTo>
                  <a:lnTo>
                    <a:pt x="488919" y="1460191"/>
                  </a:lnTo>
                  <a:lnTo>
                    <a:pt x="459304" y="1422975"/>
                  </a:lnTo>
                  <a:lnTo>
                    <a:pt x="431677" y="1384180"/>
                  </a:lnTo>
                  <a:lnTo>
                    <a:pt x="406115" y="1343882"/>
                  </a:lnTo>
                  <a:lnTo>
                    <a:pt x="382695" y="1302160"/>
                  </a:lnTo>
                  <a:lnTo>
                    <a:pt x="361494" y="1259089"/>
                  </a:lnTo>
                  <a:lnTo>
                    <a:pt x="342590" y="1214747"/>
                  </a:lnTo>
                  <a:lnTo>
                    <a:pt x="326059" y="1169212"/>
                  </a:lnTo>
                  <a:lnTo>
                    <a:pt x="312502" y="1124567"/>
                  </a:lnTo>
                  <a:lnTo>
                    <a:pt x="301263" y="1078978"/>
                  </a:lnTo>
                  <a:lnTo>
                    <a:pt x="292407" y="1032506"/>
                  </a:lnTo>
                  <a:lnTo>
                    <a:pt x="286001" y="985216"/>
                  </a:lnTo>
                  <a:lnTo>
                    <a:pt x="282108" y="937169"/>
                  </a:lnTo>
                  <a:lnTo>
                    <a:pt x="280797" y="888428"/>
                  </a:lnTo>
                  <a:lnTo>
                    <a:pt x="282357" y="835276"/>
                  </a:lnTo>
                  <a:lnTo>
                    <a:pt x="286980" y="782951"/>
                  </a:lnTo>
                  <a:lnTo>
                    <a:pt x="294580" y="731539"/>
                  </a:lnTo>
                  <a:lnTo>
                    <a:pt x="305071" y="681127"/>
                  </a:lnTo>
                  <a:lnTo>
                    <a:pt x="318366" y="631805"/>
                  </a:lnTo>
                  <a:lnTo>
                    <a:pt x="334380" y="583660"/>
                  </a:lnTo>
                  <a:lnTo>
                    <a:pt x="353026" y="536778"/>
                  </a:lnTo>
                  <a:lnTo>
                    <a:pt x="374218" y="491248"/>
                  </a:lnTo>
                  <a:lnTo>
                    <a:pt x="397546" y="447691"/>
                  </a:lnTo>
                  <a:lnTo>
                    <a:pt x="423182" y="405621"/>
                  </a:lnTo>
                  <a:lnTo>
                    <a:pt x="451041" y="365122"/>
                  </a:lnTo>
                  <a:lnTo>
                    <a:pt x="481038" y="326279"/>
                  </a:lnTo>
                  <a:lnTo>
                    <a:pt x="513088" y="289177"/>
                  </a:lnTo>
                  <a:lnTo>
                    <a:pt x="547108" y="253901"/>
                  </a:lnTo>
                  <a:lnTo>
                    <a:pt x="583011" y="220536"/>
                  </a:lnTo>
                  <a:lnTo>
                    <a:pt x="620714" y="189165"/>
                  </a:lnTo>
                  <a:lnTo>
                    <a:pt x="660132" y="159874"/>
                  </a:lnTo>
                  <a:lnTo>
                    <a:pt x="701180" y="132748"/>
                  </a:lnTo>
                  <a:lnTo>
                    <a:pt x="743773" y="107871"/>
                  </a:lnTo>
                  <a:lnTo>
                    <a:pt x="787826" y="85328"/>
                  </a:lnTo>
                  <a:lnTo>
                    <a:pt x="833256" y="65204"/>
                  </a:lnTo>
                  <a:lnTo>
                    <a:pt x="879977" y="47584"/>
                  </a:lnTo>
                  <a:lnTo>
                    <a:pt x="927904" y="32552"/>
                  </a:lnTo>
                  <a:lnTo>
                    <a:pt x="976952" y="20192"/>
                  </a:lnTo>
                  <a:lnTo>
                    <a:pt x="1027038" y="10591"/>
                  </a:lnTo>
                  <a:lnTo>
                    <a:pt x="1078076" y="3831"/>
                  </a:lnTo>
                  <a:lnTo>
                    <a:pt x="1129982" y="0"/>
                  </a:lnTo>
                  <a:close/>
                </a:path>
              </a:pathLst>
            </a:custGeom>
            <a:solidFill>
              <a:srgbClr val="8CCDF2"/>
            </a:solidFill>
          </p:spPr>
          <p:txBody>
            <a:bodyPr wrap="square" lIns="0" tIns="0" rIns="0" bIns="0" rtlCol="0"/>
            <a:lstStyle/>
            <a:p>
              <a:endParaRPr/>
            </a:p>
          </p:txBody>
        </p:sp>
        <p:sp>
          <p:nvSpPr>
            <p:cNvPr id="8" name="object 8"/>
            <p:cNvSpPr/>
            <p:nvPr/>
          </p:nvSpPr>
          <p:spPr>
            <a:xfrm>
              <a:off x="4456773" y="819010"/>
              <a:ext cx="2059305" cy="2339975"/>
            </a:xfrm>
            <a:custGeom>
              <a:avLst/>
              <a:gdLst/>
              <a:ahLst/>
              <a:cxnLst/>
              <a:rect l="l" t="t" r="r" b="b"/>
              <a:pathLst>
                <a:path w="2059304" h="2339975">
                  <a:moveTo>
                    <a:pt x="1098143" y="1170012"/>
                  </a:moveTo>
                  <a:lnTo>
                    <a:pt x="1092631" y="1122108"/>
                  </a:lnTo>
                  <a:lnTo>
                    <a:pt x="1076909" y="1078141"/>
                  </a:lnTo>
                  <a:lnTo>
                    <a:pt x="1052245" y="1039342"/>
                  </a:lnTo>
                  <a:lnTo>
                    <a:pt x="1019898" y="1006983"/>
                  </a:lnTo>
                  <a:lnTo>
                    <a:pt x="981100" y="982332"/>
                  </a:lnTo>
                  <a:lnTo>
                    <a:pt x="937120" y="966609"/>
                  </a:lnTo>
                  <a:lnTo>
                    <a:pt x="889215" y="961085"/>
                  </a:lnTo>
                  <a:lnTo>
                    <a:pt x="841311" y="966609"/>
                  </a:lnTo>
                  <a:lnTo>
                    <a:pt x="797331" y="982332"/>
                  </a:lnTo>
                  <a:lnTo>
                    <a:pt x="758545" y="1006983"/>
                  </a:lnTo>
                  <a:lnTo>
                    <a:pt x="726186" y="1039342"/>
                  </a:lnTo>
                  <a:lnTo>
                    <a:pt x="701522" y="1078141"/>
                  </a:lnTo>
                  <a:lnTo>
                    <a:pt x="685812" y="1122108"/>
                  </a:lnTo>
                  <a:lnTo>
                    <a:pt x="680288" y="1170012"/>
                  </a:lnTo>
                  <a:lnTo>
                    <a:pt x="685812" y="1217930"/>
                  </a:lnTo>
                  <a:lnTo>
                    <a:pt x="701522" y="1261897"/>
                  </a:lnTo>
                  <a:lnTo>
                    <a:pt x="726186" y="1300695"/>
                  </a:lnTo>
                  <a:lnTo>
                    <a:pt x="758545" y="1333055"/>
                  </a:lnTo>
                  <a:lnTo>
                    <a:pt x="797331" y="1357706"/>
                  </a:lnTo>
                  <a:lnTo>
                    <a:pt x="841311" y="1373428"/>
                  </a:lnTo>
                  <a:lnTo>
                    <a:pt x="889215" y="1378940"/>
                  </a:lnTo>
                  <a:lnTo>
                    <a:pt x="937120" y="1373428"/>
                  </a:lnTo>
                  <a:lnTo>
                    <a:pt x="981100" y="1357706"/>
                  </a:lnTo>
                  <a:lnTo>
                    <a:pt x="1019898" y="1333055"/>
                  </a:lnTo>
                  <a:lnTo>
                    <a:pt x="1052245" y="1300695"/>
                  </a:lnTo>
                  <a:lnTo>
                    <a:pt x="1076909" y="1261897"/>
                  </a:lnTo>
                  <a:lnTo>
                    <a:pt x="1092631" y="1217930"/>
                  </a:lnTo>
                  <a:lnTo>
                    <a:pt x="1098143" y="1170012"/>
                  </a:lnTo>
                  <a:close/>
                </a:path>
                <a:path w="2059304" h="2339975">
                  <a:moveTo>
                    <a:pt x="2059216" y="1170000"/>
                  </a:moveTo>
                  <a:lnTo>
                    <a:pt x="2058225" y="1121156"/>
                  </a:lnTo>
                  <a:lnTo>
                    <a:pt x="2055241" y="1072832"/>
                  </a:lnTo>
                  <a:lnTo>
                    <a:pt x="2050326" y="1025042"/>
                  </a:lnTo>
                  <a:lnTo>
                    <a:pt x="2043518" y="977849"/>
                  </a:lnTo>
                  <a:lnTo>
                    <a:pt x="2034844" y="931278"/>
                  </a:lnTo>
                  <a:lnTo>
                    <a:pt x="2024354" y="885380"/>
                  </a:lnTo>
                  <a:lnTo>
                    <a:pt x="2012086" y="840181"/>
                  </a:lnTo>
                  <a:lnTo>
                    <a:pt x="1998078" y="795731"/>
                  </a:lnTo>
                  <a:lnTo>
                    <a:pt x="1982368" y="752068"/>
                  </a:lnTo>
                  <a:lnTo>
                    <a:pt x="1964994" y="709218"/>
                  </a:lnTo>
                  <a:lnTo>
                    <a:pt x="1945982" y="667232"/>
                  </a:lnTo>
                  <a:lnTo>
                    <a:pt x="1925408" y="626148"/>
                  </a:lnTo>
                  <a:lnTo>
                    <a:pt x="1903272" y="586003"/>
                  </a:lnTo>
                  <a:lnTo>
                    <a:pt x="1879638" y="546836"/>
                  </a:lnTo>
                  <a:lnTo>
                    <a:pt x="1854530" y="508698"/>
                  </a:lnTo>
                  <a:lnTo>
                    <a:pt x="1827999" y="471601"/>
                  </a:lnTo>
                  <a:lnTo>
                    <a:pt x="1800072" y="435610"/>
                  </a:lnTo>
                  <a:lnTo>
                    <a:pt x="1770811" y="400748"/>
                  </a:lnTo>
                  <a:lnTo>
                    <a:pt x="1740217" y="367068"/>
                  </a:lnTo>
                  <a:lnTo>
                    <a:pt x="1708365" y="334594"/>
                  </a:lnTo>
                  <a:lnTo>
                    <a:pt x="1675282" y="303377"/>
                  </a:lnTo>
                  <a:lnTo>
                    <a:pt x="1641005" y="273456"/>
                  </a:lnTo>
                  <a:lnTo>
                    <a:pt x="1605559" y="244856"/>
                  </a:lnTo>
                  <a:lnTo>
                    <a:pt x="1569008" y="217627"/>
                  </a:lnTo>
                  <a:lnTo>
                    <a:pt x="1531378" y="191820"/>
                  </a:lnTo>
                  <a:lnTo>
                    <a:pt x="1492719" y="167449"/>
                  </a:lnTo>
                  <a:lnTo>
                    <a:pt x="1453057" y="144576"/>
                  </a:lnTo>
                  <a:lnTo>
                    <a:pt x="1412430" y="123215"/>
                  </a:lnTo>
                  <a:lnTo>
                    <a:pt x="1370888" y="103428"/>
                  </a:lnTo>
                  <a:lnTo>
                    <a:pt x="1328470" y="85242"/>
                  </a:lnTo>
                  <a:lnTo>
                    <a:pt x="1285201" y="68707"/>
                  </a:lnTo>
                  <a:lnTo>
                    <a:pt x="1241145" y="53848"/>
                  </a:lnTo>
                  <a:lnTo>
                    <a:pt x="1196314" y="40716"/>
                  </a:lnTo>
                  <a:lnTo>
                    <a:pt x="1150759" y="29349"/>
                  </a:lnTo>
                  <a:lnTo>
                    <a:pt x="1104519" y="19773"/>
                  </a:lnTo>
                  <a:lnTo>
                    <a:pt x="1057630" y="12039"/>
                  </a:lnTo>
                  <a:lnTo>
                    <a:pt x="1010145" y="6184"/>
                  </a:lnTo>
                  <a:lnTo>
                    <a:pt x="962075" y="2247"/>
                  </a:lnTo>
                  <a:lnTo>
                    <a:pt x="913485" y="266"/>
                  </a:lnTo>
                  <a:lnTo>
                    <a:pt x="881075" y="0"/>
                  </a:lnTo>
                  <a:lnTo>
                    <a:pt x="849198" y="787"/>
                  </a:lnTo>
                  <a:lnTo>
                    <a:pt x="797293" y="4622"/>
                  </a:lnTo>
                  <a:lnTo>
                    <a:pt x="746264" y="11379"/>
                  </a:lnTo>
                  <a:lnTo>
                    <a:pt x="696175" y="20980"/>
                  </a:lnTo>
                  <a:lnTo>
                    <a:pt x="647128" y="33337"/>
                  </a:lnTo>
                  <a:lnTo>
                    <a:pt x="599198" y="48374"/>
                  </a:lnTo>
                  <a:lnTo>
                    <a:pt x="552475" y="65989"/>
                  </a:lnTo>
                  <a:lnTo>
                    <a:pt x="507047" y="86118"/>
                  </a:lnTo>
                  <a:lnTo>
                    <a:pt x="462991" y="108661"/>
                  </a:lnTo>
                  <a:lnTo>
                    <a:pt x="420395" y="133540"/>
                  </a:lnTo>
                  <a:lnTo>
                    <a:pt x="379349" y="160667"/>
                  </a:lnTo>
                  <a:lnTo>
                    <a:pt x="339928" y="189953"/>
                  </a:lnTo>
                  <a:lnTo>
                    <a:pt x="302234" y="221322"/>
                  </a:lnTo>
                  <a:lnTo>
                    <a:pt x="266319" y="254685"/>
                  </a:lnTo>
                  <a:lnTo>
                    <a:pt x="232308" y="289966"/>
                  </a:lnTo>
                  <a:lnTo>
                    <a:pt x="200253" y="327063"/>
                  </a:lnTo>
                  <a:lnTo>
                    <a:pt x="170256" y="365912"/>
                  </a:lnTo>
                  <a:lnTo>
                    <a:pt x="142392" y="406412"/>
                  </a:lnTo>
                  <a:lnTo>
                    <a:pt x="116751" y="448475"/>
                  </a:lnTo>
                  <a:lnTo>
                    <a:pt x="93421" y="492036"/>
                  </a:lnTo>
                  <a:lnTo>
                    <a:pt x="72237" y="537565"/>
                  </a:lnTo>
                  <a:lnTo>
                    <a:pt x="53594" y="584454"/>
                  </a:lnTo>
                  <a:lnTo>
                    <a:pt x="37579" y="632599"/>
                  </a:lnTo>
                  <a:lnTo>
                    <a:pt x="24282" y="681913"/>
                  </a:lnTo>
                  <a:lnTo>
                    <a:pt x="13792" y="732332"/>
                  </a:lnTo>
                  <a:lnTo>
                    <a:pt x="6184" y="783742"/>
                  </a:lnTo>
                  <a:lnTo>
                    <a:pt x="1562" y="836066"/>
                  </a:lnTo>
                  <a:lnTo>
                    <a:pt x="0" y="889215"/>
                  </a:lnTo>
                  <a:lnTo>
                    <a:pt x="1320" y="937958"/>
                  </a:lnTo>
                  <a:lnTo>
                    <a:pt x="5207" y="986015"/>
                  </a:lnTo>
                  <a:lnTo>
                    <a:pt x="11620" y="1033297"/>
                  </a:lnTo>
                  <a:lnTo>
                    <a:pt x="20485" y="1079766"/>
                  </a:lnTo>
                  <a:lnTo>
                    <a:pt x="31724" y="1125359"/>
                  </a:lnTo>
                  <a:lnTo>
                    <a:pt x="45275" y="1170000"/>
                  </a:lnTo>
                  <a:lnTo>
                    <a:pt x="61810" y="1124470"/>
                  </a:lnTo>
                  <a:lnTo>
                    <a:pt x="80708" y="1080122"/>
                  </a:lnTo>
                  <a:lnTo>
                    <a:pt x="101917" y="1037056"/>
                  </a:lnTo>
                  <a:lnTo>
                    <a:pt x="125336" y="995324"/>
                  </a:lnTo>
                  <a:lnTo>
                    <a:pt x="150888" y="955027"/>
                  </a:lnTo>
                  <a:lnTo>
                    <a:pt x="178523" y="916241"/>
                  </a:lnTo>
                  <a:lnTo>
                    <a:pt x="208127" y="879017"/>
                  </a:lnTo>
                  <a:lnTo>
                    <a:pt x="239661" y="843457"/>
                  </a:lnTo>
                  <a:lnTo>
                    <a:pt x="273011" y="809637"/>
                  </a:lnTo>
                  <a:lnTo>
                    <a:pt x="308127" y="777621"/>
                  </a:lnTo>
                  <a:lnTo>
                    <a:pt x="344919" y="747496"/>
                  </a:lnTo>
                  <a:lnTo>
                    <a:pt x="383311" y="719340"/>
                  </a:lnTo>
                  <a:lnTo>
                    <a:pt x="423227" y="693216"/>
                  </a:lnTo>
                  <a:lnTo>
                    <a:pt x="464591" y="669226"/>
                  </a:lnTo>
                  <a:lnTo>
                    <a:pt x="507326" y="647433"/>
                  </a:lnTo>
                  <a:lnTo>
                    <a:pt x="551345" y="627913"/>
                  </a:lnTo>
                  <a:lnTo>
                    <a:pt x="596595" y="610743"/>
                  </a:lnTo>
                  <a:lnTo>
                    <a:pt x="642962" y="595998"/>
                  </a:lnTo>
                  <a:lnTo>
                    <a:pt x="690410" y="583768"/>
                  </a:lnTo>
                  <a:lnTo>
                    <a:pt x="738835" y="574116"/>
                  </a:lnTo>
                  <a:lnTo>
                    <a:pt x="788162" y="567131"/>
                  </a:lnTo>
                  <a:lnTo>
                    <a:pt x="838314" y="562876"/>
                  </a:lnTo>
                  <a:lnTo>
                    <a:pt x="889215" y="561441"/>
                  </a:lnTo>
                  <a:lnTo>
                    <a:pt x="899718" y="561441"/>
                  </a:lnTo>
                  <a:lnTo>
                    <a:pt x="958773" y="564210"/>
                  </a:lnTo>
                  <a:lnTo>
                    <a:pt x="1011694" y="569874"/>
                  </a:lnTo>
                  <a:lnTo>
                    <a:pt x="1063637" y="578599"/>
                  </a:lnTo>
                  <a:lnTo>
                    <a:pt x="1114513" y="590296"/>
                  </a:lnTo>
                  <a:lnTo>
                    <a:pt x="1164221" y="604875"/>
                  </a:lnTo>
                  <a:lnTo>
                    <a:pt x="1212697" y="622211"/>
                  </a:lnTo>
                  <a:lnTo>
                    <a:pt x="1259840" y="642239"/>
                  </a:lnTo>
                  <a:lnTo>
                    <a:pt x="1305547" y="664845"/>
                  </a:lnTo>
                  <a:lnTo>
                    <a:pt x="1347774" y="688746"/>
                  </a:lnTo>
                  <a:lnTo>
                    <a:pt x="1388516" y="714844"/>
                  </a:lnTo>
                  <a:lnTo>
                    <a:pt x="1427708" y="743051"/>
                  </a:lnTo>
                  <a:lnTo>
                    <a:pt x="1465249" y="773303"/>
                  </a:lnTo>
                  <a:lnTo>
                    <a:pt x="1501089" y="805497"/>
                  </a:lnTo>
                  <a:lnTo>
                    <a:pt x="1535125" y="839584"/>
                  </a:lnTo>
                  <a:lnTo>
                    <a:pt x="1567281" y="875449"/>
                  </a:lnTo>
                  <a:lnTo>
                    <a:pt x="1597482" y="913041"/>
                  </a:lnTo>
                  <a:lnTo>
                    <a:pt x="1625650" y="952258"/>
                  </a:lnTo>
                  <a:lnTo>
                    <a:pt x="1651711" y="993025"/>
                  </a:lnTo>
                  <a:lnTo>
                    <a:pt x="1675561" y="1035265"/>
                  </a:lnTo>
                  <a:lnTo>
                    <a:pt x="1697139" y="1078890"/>
                  </a:lnTo>
                  <a:lnTo>
                    <a:pt x="1716366" y="1123835"/>
                  </a:lnTo>
                  <a:lnTo>
                    <a:pt x="1733156" y="1170000"/>
                  </a:lnTo>
                  <a:lnTo>
                    <a:pt x="1746719" y="1214589"/>
                  </a:lnTo>
                  <a:lnTo>
                    <a:pt x="1757959" y="1260144"/>
                  </a:lnTo>
                  <a:lnTo>
                    <a:pt x="1766824" y="1306588"/>
                  </a:lnTo>
                  <a:lnTo>
                    <a:pt x="1773224" y="1353870"/>
                  </a:lnTo>
                  <a:lnTo>
                    <a:pt x="1777123" y="1401914"/>
                  </a:lnTo>
                  <a:lnTo>
                    <a:pt x="1778431" y="1450657"/>
                  </a:lnTo>
                  <a:lnTo>
                    <a:pt x="1777161" y="1498650"/>
                  </a:lnTo>
                  <a:lnTo>
                    <a:pt x="1773389" y="1545971"/>
                  </a:lnTo>
                  <a:lnTo>
                    <a:pt x="1767179" y="1592567"/>
                  </a:lnTo>
                  <a:lnTo>
                    <a:pt x="1758581" y="1638376"/>
                  </a:lnTo>
                  <a:lnTo>
                    <a:pt x="1747685" y="1683321"/>
                  </a:lnTo>
                  <a:lnTo>
                    <a:pt x="1734553" y="1727352"/>
                  </a:lnTo>
                  <a:lnTo>
                    <a:pt x="1719224" y="1770392"/>
                  </a:lnTo>
                  <a:lnTo>
                    <a:pt x="1701787" y="1812391"/>
                  </a:lnTo>
                  <a:lnTo>
                    <a:pt x="1682292" y="1853260"/>
                  </a:lnTo>
                  <a:lnTo>
                    <a:pt x="1660829" y="1892960"/>
                  </a:lnTo>
                  <a:lnTo>
                    <a:pt x="1637423" y="1931416"/>
                  </a:lnTo>
                  <a:lnTo>
                    <a:pt x="1612176" y="1968563"/>
                  </a:lnTo>
                  <a:lnTo>
                    <a:pt x="1585125" y="2004326"/>
                  </a:lnTo>
                  <a:lnTo>
                    <a:pt x="1556346" y="2038667"/>
                  </a:lnTo>
                  <a:lnTo>
                    <a:pt x="1525905" y="2071497"/>
                  </a:lnTo>
                  <a:lnTo>
                    <a:pt x="1493862" y="2102764"/>
                  </a:lnTo>
                  <a:lnTo>
                    <a:pt x="1460284" y="2132393"/>
                  </a:lnTo>
                  <a:lnTo>
                    <a:pt x="1425244" y="2160320"/>
                  </a:lnTo>
                  <a:lnTo>
                    <a:pt x="1388795" y="2186495"/>
                  </a:lnTo>
                  <a:lnTo>
                    <a:pt x="1351000" y="2210854"/>
                  </a:lnTo>
                  <a:lnTo>
                    <a:pt x="1311935" y="2233307"/>
                  </a:lnTo>
                  <a:lnTo>
                    <a:pt x="1271651" y="2253818"/>
                  </a:lnTo>
                  <a:lnTo>
                    <a:pt x="1230223" y="2272296"/>
                  </a:lnTo>
                  <a:lnTo>
                    <a:pt x="1187704" y="2288705"/>
                  </a:lnTo>
                  <a:lnTo>
                    <a:pt x="1144168" y="2302954"/>
                  </a:lnTo>
                  <a:lnTo>
                    <a:pt x="1099693" y="2314994"/>
                  </a:lnTo>
                  <a:lnTo>
                    <a:pt x="1054315" y="2324760"/>
                  </a:lnTo>
                  <a:lnTo>
                    <a:pt x="1008113" y="2332177"/>
                  </a:lnTo>
                  <a:lnTo>
                    <a:pt x="961148" y="2337193"/>
                  </a:lnTo>
                  <a:lnTo>
                    <a:pt x="913485" y="2339733"/>
                  </a:lnTo>
                  <a:lnTo>
                    <a:pt x="962075" y="2337752"/>
                  </a:lnTo>
                  <a:lnTo>
                    <a:pt x="1010145" y="2333815"/>
                  </a:lnTo>
                  <a:lnTo>
                    <a:pt x="1057630" y="2327960"/>
                  </a:lnTo>
                  <a:lnTo>
                    <a:pt x="1104519" y="2320226"/>
                  </a:lnTo>
                  <a:lnTo>
                    <a:pt x="1150759" y="2310663"/>
                  </a:lnTo>
                  <a:lnTo>
                    <a:pt x="1196314" y="2299284"/>
                  </a:lnTo>
                  <a:lnTo>
                    <a:pt x="1241145" y="2286152"/>
                  </a:lnTo>
                  <a:lnTo>
                    <a:pt x="1285201" y="2271293"/>
                  </a:lnTo>
                  <a:lnTo>
                    <a:pt x="1328470" y="2254758"/>
                  </a:lnTo>
                  <a:lnTo>
                    <a:pt x="1370888" y="2236571"/>
                  </a:lnTo>
                  <a:lnTo>
                    <a:pt x="1412430" y="2216785"/>
                  </a:lnTo>
                  <a:lnTo>
                    <a:pt x="1453057" y="2195436"/>
                  </a:lnTo>
                  <a:lnTo>
                    <a:pt x="1492719" y="2172551"/>
                  </a:lnTo>
                  <a:lnTo>
                    <a:pt x="1531378" y="2148179"/>
                  </a:lnTo>
                  <a:lnTo>
                    <a:pt x="1569008" y="2122373"/>
                  </a:lnTo>
                  <a:lnTo>
                    <a:pt x="1605559" y="2095144"/>
                  </a:lnTo>
                  <a:lnTo>
                    <a:pt x="1641005" y="2066556"/>
                  </a:lnTo>
                  <a:lnTo>
                    <a:pt x="1675282" y="2036622"/>
                  </a:lnTo>
                  <a:lnTo>
                    <a:pt x="1708365" y="2005406"/>
                  </a:lnTo>
                  <a:lnTo>
                    <a:pt x="1740217" y="1972932"/>
                  </a:lnTo>
                  <a:lnTo>
                    <a:pt x="1770811" y="1939251"/>
                  </a:lnTo>
                  <a:lnTo>
                    <a:pt x="1800072" y="1904390"/>
                  </a:lnTo>
                  <a:lnTo>
                    <a:pt x="1827999" y="1868398"/>
                  </a:lnTo>
                  <a:lnTo>
                    <a:pt x="1854530" y="1831314"/>
                  </a:lnTo>
                  <a:lnTo>
                    <a:pt x="1879638" y="1793163"/>
                  </a:lnTo>
                  <a:lnTo>
                    <a:pt x="1903272" y="1753997"/>
                  </a:lnTo>
                  <a:lnTo>
                    <a:pt x="1925408" y="1713852"/>
                  </a:lnTo>
                  <a:lnTo>
                    <a:pt x="1945982" y="1672767"/>
                  </a:lnTo>
                  <a:lnTo>
                    <a:pt x="1964994" y="1630781"/>
                  </a:lnTo>
                  <a:lnTo>
                    <a:pt x="1982368" y="1587931"/>
                  </a:lnTo>
                  <a:lnTo>
                    <a:pt x="1998078" y="1544269"/>
                  </a:lnTo>
                  <a:lnTo>
                    <a:pt x="2012086" y="1499819"/>
                  </a:lnTo>
                  <a:lnTo>
                    <a:pt x="2024354" y="1454619"/>
                  </a:lnTo>
                  <a:lnTo>
                    <a:pt x="2034844" y="1408722"/>
                  </a:lnTo>
                  <a:lnTo>
                    <a:pt x="2043518" y="1362151"/>
                  </a:lnTo>
                  <a:lnTo>
                    <a:pt x="2050326" y="1314958"/>
                  </a:lnTo>
                  <a:lnTo>
                    <a:pt x="2055241" y="1267167"/>
                  </a:lnTo>
                  <a:lnTo>
                    <a:pt x="2058225" y="1218844"/>
                  </a:lnTo>
                  <a:lnTo>
                    <a:pt x="2059216" y="1170000"/>
                  </a:lnTo>
                  <a:close/>
                </a:path>
              </a:pathLst>
            </a:custGeom>
            <a:solidFill>
              <a:srgbClr val="5B92E5"/>
            </a:solidFill>
          </p:spPr>
          <p:txBody>
            <a:bodyPr wrap="square" lIns="0" tIns="0" rIns="0" bIns="0" rtlCol="0"/>
            <a:lstStyle/>
            <a:p>
              <a:endParaRPr/>
            </a:p>
          </p:txBody>
        </p:sp>
      </p:grpSp>
      <p:grpSp>
        <p:nvGrpSpPr>
          <p:cNvPr id="16" name="Skupina 15">
            <a:extLst>
              <a:ext uri="{FF2B5EF4-FFF2-40B4-BE49-F238E27FC236}">
                <a16:creationId xmlns:a16="http://schemas.microsoft.com/office/drawing/2014/main" id="{B918EC61-4C24-4755-AD44-17708D7C8083}"/>
              </a:ext>
            </a:extLst>
          </p:cNvPr>
          <p:cNvGrpSpPr/>
          <p:nvPr/>
        </p:nvGrpSpPr>
        <p:grpSpPr>
          <a:xfrm>
            <a:off x="387003" y="6813010"/>
            <a:ext cx="4611511" cy="270510"/>
            <a:chOff x="387003" y="6813010"/>
            <a:chExt cx="4611511" cy="270510"/>
          </a:xfrm>
        </p:grpSpPr>
        <p:pic>
          <p:nvPicPr>
            <p:cNvPr id="2" name="object 2"/>
            <p:cNvPicPr/>
            <p:nvPr/>
          </p:nvPicPr>
          <p:blipFill>
            <a:blip r:embed="rId2" cstate="print"/>
            <a:stretch>
              <a:fillRect/>
            </a:stretch>
          </p:blipFill>
          <p:spPr>
            <a:xfrm>
              <a:off x="3420362" y="6854142"/>
              <a:ext cx="1578152" cy="84861"/>
            </a:xfrm>
            <a:prstGeom prst="rect">
              <a:avLst/>
            </a:prstGeom>
          </p:spPr>
        </p:pic>
        <p:pic>
          <p:nvPicPr>
            <p:cNvPr id="9" name="object 9"/>
            <p:cNvPicPr/>
            <p:nvPr/>
          </p:nvPicPr>
          <p:blipFill>
            <a:blip r:embed="rId3" cstate="print"/>
            <a:stretch>
              <a:fillRect/>
            </a:stretch>
          </p:blipFill>
          <p:spPr>
            <a:xfrm>
              <a:off x="1044050" y="6929918"/>
              <a:ext cx="81432" cy="81419"/>
            </a:xfrm>
            <a:prstGeom prst="rect">
              <a:avLst/>
            </a:prstGeom>
          </p:spPr>
        </p:pic>
        <p:grpSp>
          <p:nvGrpSpPr>
            <p:cNvPr id="10" name="object 10"/>
            <p:cNvGrpSpPr/>
            <p:nvPr/>
          </p:nvGrpSpPr>
          <p:grpSpPr>
            <a:xfrm>
              <a:off x="1710486" y="6859937"/>
              <a:ext cx="1397000" cy="212725"/>
              <a:chOff x="1710486" y="6859937"/>
              <a:chExt cx="1397000" cy="212725"/>
            </a:xfrm>
          </p:grpSpPr>
          <p:sp>
            <p:nvSpPr>
              <p:cNvPr id="11" name="object 11"/>
              <p:cNvSpPr/>
              <p:nvPr/>
            </p:nvSpPr>
            <p:spPr>
              <a:xfrm>
                <a:off x="1710486" y="6986320"/>
                <a:ext cx="1180465" cy="86360"/>
              </a:xfrm>
              <a:custGeom>
                <a:avLst/>
                <a:gdLst/>
                <a:ahLst/>
                <a:cxnLst/>
                <a:rect l="l" t="t" r="r" b="b"/>
                <a:pathLst>
                  <a:path w="1180464" h="86359">
                    <a:moveTo>
                      <a:pt x="10655" y="26060"/>
                    </a:moveTo>
                    <a:lnTo>
                      <a:pt x="0" y="26060"/>
                    </a:lnTo>
                    <a:lnTo>
                      <a:pt x="22542" y="85001"/>
                    </a:lnTo>
                    <a:lnTo>
                      <a:pt x="32270" y="85001"/>
                    </a:lnTo>
                    <a:lnTo>
                      <a:pt x="37041" y="72694"/>
                    </a:lnTo>
                    <a:lnTo>
                      <a:pt x="27711" y="72694"/>
                    </a:lnTo>
                    <a:lnTo>
                      <a:pt x="10655" y="26060"/>
                    </a:lnTo>
                    <a:close/>
                  </a:path>
                  <a:path w="1180464" h="86359">
                    <a:moveTo>
                      <a:pt x="55118" y="26060"/>
                    </a:moveTo>
                    <a:lnTo>
                      <a:pt x="44983" y="26060"/>
                    </a:lnTo>
                    <a:lnTo>
                      <a:pt x="27927" y="72694"/>
                    </a:lnTo>
                    <a:lnTo>
                      <a:pt x="37041" y="72694"/>
                    </a:lnTo>
                    <a:lnTo>
                      <a:pt x="55118" y="26060"/>
                    </a:lnTo>
                    <a:close/>
                  </a:path>
                  <a:path w="1180464" h="86359">
                    <a:moveTo>
                      <a:pt x="74117" y="26060"/>
                    </a:moveTo>
                    <a:lnTo>
                      <a:pt x="62534" y="26060"/>
                    </a:lnTo>
                    <a:lnTo>
                      <a:pt x="82397" y="60909"/>
                    </a:lnTo>
                    <a:lnTo>
                      <a:pt x="82397" y="85001"/>
                    </a:lnTo>
                    <a:lnTo>
                      <a:pt x="91808" y="85001"/>
                    </a:lnTo>
                    <a:lnTo>
                      <a:pt x="91808" y="60591"/>
                    </a:lnTo>
                    <a:lnTo>
                      <a:pt x="97364" y="50876"/>
                    </a:lnTo>
                    <a:lnTo>
                      <a:pt x="87249" y="50876"/>
                    </a:lnTo>
                    <a:lnTo>
                      <a:pt x="74117" y="26060"/>
                    </a:lnTo>
                    <a:close/>
                  </a:path>
                  <a:path w="1180464" h="86359">
                    <a:moveTo>
                      <a:pt x="111556" y="26060"/>
                    </a:moveTo>
                    <a:lnTo>
                      <a:pt x="100596" y="26060"/>
                    </a:lnTo>
                    <a:lnTo>
                      <a:pt x="87464" y="50876"/>
                    </a:lnTo>
                    <a:lnTo>
                      <a:pt x="97364" y="50876"/>
                    </a:lnTo>
                    <a:lnTo>
                      <a:pt x="111556" y="26060"/>
                    </a:lnTo>
                    <a:close/>
                  </a:path>
                  <a:path w="1180464" h="86359">
                    <a:moveTo>
                      <a:pt x="93662" y="0"/>
                    </a:moveTo>
                    <a:lnTo>
                      <a:pt x="80949" y="17475"/>
                    </a:lnTo>
                    <a:lnTo>
                      <a:pt x="86639" y="21818"/>
                    </a:lnTo>
                    <a:lnTo>
                      <a:pt x="100495" y="5270"/>
                    </a:lnTo>
                    <a:lnTo>
                      <a:pt x="93662" y="0"/>
                    </a:lnTo>
                    <a:close/>
                  </a:path>
                  <a:path w="1180464" h="86359">
                    <a:moveTo>
                      <a:pt x="159639" y="26060"/>
                    </a:moveTo>
                    <a:lnTo>
                      <a:pt x="120142" y="26060"/>
                    </a:lnTo>
                    <a:lnTo>
                      <a:pt x="120142" y="34442"/>
                    </a:lnTo>
                    <a:lnTo>
                      <a:pt x="146507" y="34442"/>
                    </a:lnTo>
                    <a:lnTo>
                      <a:pt x="119824" y="79832"/>
                    </a:lnTo>
                    <a:lnTo>
                      <a:pt x="119824" y="85001"/>
                    </a:lnTo>
                    <a:lnTo>
                      <a:pt x="161912" y="85001"/>
                    </a:lnTo>
                    <a:lnTo>
                      <a:pt x="161912" y="76619"/>
                    </a:lnTo>
                    <a:lnTo>
                      <a:pt x="132651" y="76619"/>
                    </a:lnTo>
                    <a:lnTo>
                      <a:pt x="159639" y="30822"/>
                    </a:lnTo>
                    <a:lnTo>
                      <a:pt x="159639" y="26060"/>
                    </a:lnTo>
                    <a:close/>
                  </a:path>
                  <a:path w="1180464" h="86359">
                    <a:moveTo>
                      <a:pt x="184175" y="26060"/>
                    </a:moveTo>
                    <a:lnTo>
                      <a:pt x="174764" y="26060"/>
                    </a:lnTo>
                    <a:lnTo>
                      <a:pt x="174764" y="85001"/>
                    </a:lnTo>
                    <a:lnTo>
                      <a:pt x="184175" y="85001"/>
                    </a:lnTo>
                    <a:lnTo>
                      <a:pt x="184175" y="67729"/>
                    </a:lnTo>
                    <a:lnTo>
                      <a:pt x="193789" y="56464"/>
                    </a:lnTo>
                    <a:lnTo>
                      <a:pt x="204527" y="56464"/>
                    </a:lnTo>
                    <a:lnTo>
                      <a:pt x="203787" y="55219"/>
                    </a:lnTo>
                    <a:lnTo>
                      <a:pt x="184175" y="55219"/>
                    </a:lnTo>
                    <a:lnTo>
                      <a:pt x="184175" y="26060"/>
                    </a:lnTo>
                    <a:close/>
                  </a:path>
                  <a:path w="1180464" h="86359">
                    <a:moveTo>
                      <a:pt x="204527" y="56464"/>
                    </a:moveTo>
                    <a:lnTo>
                      <a:pt x="193789" y="56464"/>
                    </a:lnTo>
                    <a:lnTo>
                      <a:pt x="210337" y="85001"/>
                    </a:lnTo>
                    <a:lnTo>
                      <a:pt x="221500" y="85001"/>
                    </a:lnTo>
                    <a:lnTo>
                      <a:pt x="204527" y="56464"/>
                    </a:lnTo>
                    <a:close/>
                  </a:path>
                  <a:path w="1180464" h="86359">
                    <a:moveTo>
                      <a:pt x="219748" y="26060"/>
                    </a:moveTo>
                    <a:lnTo>
                      <a:pt x="208368" y="26060"/>
                    </a:lnTo>
                    <a:lnTo>
                      <a:pt x="184175" y="55219"/>
                    </a:lnTo>
                    <a:lnTo>
                      <a:pt x="203787" y="55219"/>
                    </a:lnTo>
                    <a:lnTo>
                      <a:pt x="200101" y="49022"/>
                    </a:lnTo>
                    <a:lnTo>
                      <a:pt x="219748" y="26060"/>
                    </a:lnTo>
                    <a:close/>
                  </a:path>
                  <a:path w="1180464" h="86359">
                    <a:moveTo>
                      <a:pt x="241592" y="26060"/>
                    </a:moveTo>
                    <a:lnTo>
                      <a:pt x="232181" y="26060"/>
                    </a:lnTo>
                    <a:lnTo>
                      <a:pt x="232181" y="57391"/>
                    </a:lnTo>
                    <a:lnTo>
                      <a:pt x="233612" y="69754"/>
                    </a:lnTo>
                    <a:lnTo>
                      <a:pt x="237971" y="78800"/>
                    </a:lnTo>
                    <a:lnTo>
                      <a:pt x="245356" y="84355"/>
                    </a:lnTo>
                    <a:lnTo>
                      <a:pt x="255866" y="86245"/>
                    </a:lnTo>
                    <a:lnTo>
                      <a:pt x="266607" y="84355"/>
                    </a:lnTo>
                    <a:lnTo>
                      <a:pt x="274113" y="78800"/>
                    </a:lnTo>
                    <a:lnTo>
                      <a:pt x="274569" y="77863"/>
                    </a:lnTo>
                    <a:lnTo>
                      <a:pt x="246964" y="77863"/>
                    </a:lnTo>
                    <a:lnTo>
                      <a:pt x="241592" y="71564"/>
                    </a:lnTo>
                    <a:lnTo>
                      <a:pt x="241592" y="26060"/>
                    </a:lnTo>
                    <a:close/>
                  </a:path>
                  <a:path w="1180464" h="86359">
                    <a:moveTo>
                      <a:pt x="279958" y="26060"/>
                    </a:moveTo>
                    <a:lnTo>
                      <a:pt x="270548" y="26060"/>
                    </a:lnTo>
                    <a:lnTo>
                      <a:pt x="270548" y="71564"/>
                    </a:lnTo>
                    <a:lnTo>
                      <a:pt x="265163" y="77863"/>
                    </a:lnTo>
                    <a:lnTo>
                      <a:pt x="274569" y="77863"/>
                    </a:lnTo>
                    <a:lnTo>
                      <a:pt x="278519" y="69754"/>
                    </a:lnTo>
                    <a:lnTo>
                      <a:pt x="279958" y="57391"/>
                    </a:lnTo>
                    <a:lnTo>
                      <a:pt x="279958" y="26060"/>
                    </a:lnTo>
                    <a:close/>
                  </a:path>
                  <a:path w="1180464" h="86359">
                    <a:moveTo>
                      <a:pt x="312534" y="26060"/>
                    </a:moveTo>
                    <a:lnTo>
                      <a:pt x="298373" y="26060"/>
                    </a:lnTo>
                    <a:lnTo>
                      <a:pt x="298373" y="85001"/>
                    </a:lnTo>
                    <a:lnTo>
                      <a:pt x="307784" y="85001"/>
                    </a:lnTo>
                    <a:lnTo>
                      <a:pt x="307784" y="37642"/>
                    </a:lnTo>
                    <a:lnTo>
                      <a:pt x="317023" y="37642"/>
                    </a:lnTo>
                    <a:lnTo>
                      <a:pt x="312534" y="26060"/>
                    </a:lnTo>
                    <a:close/>
                  </a:path>
                  <a:path w="1180464" h="86359">
                    <a:moveTo>
                      <a:pt x="317023" y="37642"/>
                    </a:moveTo>
                    <a:lnTo>
                      <a:pt x="307784" y="37642"/>
                    </a:lnTo>
                    <a:lnTo>
                      <a:pt x="326809" y="85001"/>
                    </a:lnTo>
                    <a:lnTo>
                      <a:pt x="334149" y="85001"/>
                    </a:lnTo>
                    <a:lnTo>
                      <a:pt x="339428" y="71970"/>
                    </a:lnTo>
                    <a:lnTo>
                      <a:pt x="330327" y="71970"/>
                    </a:lnTo>
                    <a:lnTo>
                      <a:pt x="317023" y="37642"/>
                    </a:lnTo>
                    <a:close/>
                  </a:path>
                  <a:path w="1180464" h="86359">
                    <a:moveTo>
                      <a:pt x="362788" y="37541"/>
                    </a:moveTo>
                    <a:lnTo>
                      <a:pt x="353377" y="37541"/>
                    </a:lnTo>
                    <a:lnTo>
                      <a:pt x="353377" y="85001"/>
                    </a:lnTo>
                    <a:lnTo>
                      <a:pt x="362788" y="85001"/>
                    </a:lnTo>
                    <a:lnTo>
                      <a:pt x="362788" y="37541"/>
                    </a:lnTo>
                    <a:close/>
                  </a:path>
                  <a:path w="1180464" h="86359">
                    <a:moveTo>
                      <a:pt x="362788" y="26060"/>
                    </a:moveTo>
                    <a:lnTo>
                      <a:pt x="348627" y="26060"/>
                    </a:lnTo>
                    <a:lnTo>
                      <a:pt x="330428" y="71970"/>
                    </a:lnTo>
                    <a:lnTo>
                      <a:pt x="339428" y="71970"/>
                    </a:lnTo>
                    <a:lnTo>
                      <a:pt x="353377" y="37541"/>
                    </a:lnTo>
                    <a:lnTo>
                      <a:pt x="362788" y="37541"/>
                    </a:lnTo>
                    <a:lnTo>
                      <a:pt x="362788" y="26060"/>
                    </a:lnTo>
                    <a:close/>
                  </a:path>
                  <a:path w="1180464" h="86359">
                    <a:moveTo>
                      <a:pt x="442620" y="24815"/>
                    </a:moveTo>
                    <a:lnTo>
                      <a:pt x="436727" y="24815"/>
                    </a:lnTo>
                    <a:lnTo>
                      <a:pt x="424212" y="27142"/>
                    </a:lnTo>
                    <a:lnTo>
                      <a:pt x="414027" y="33578"/>
                    </a:lnTo>
                    <a:lnTo>
                      <a:pt x="407179" y="43310"/>
                    </a:lnTo>
                    <a:lnTo>
                      <a:pt x="404672" y="55524"/>
                    </a:lnTo>
                    <a:lnTo>
                      <a:pt x="407161" y="68222"/>
                    </a:lnTo>
                    <a:lnTo>
                      <a:pt x="413964" y="77904"/>
                    </a:lnTo>
                    <a:lnTo>
                      <a:pt x="424084" y="84077"/>
                    </a:lnTo>
                    <a:lnTo>
                      <a:pt x="436524" y="86245"/>
                    </a:lnTo>
                    <a:lnTo>
                      <a:pt x="442925" y="86245"/>
                    </a:lnTo>
                    <a:lnTo>
                      <a:pt x="448932" y="84277"/>
                    </a:lnTo>
                    <a:lnTo>
                      <a:pt x="453999" y="80759"/>
                    </a:lnTo>
                    <a:lnTo>
                      <a:pt x="451977" y="77863"/>
                    </a:lnTo>
                    <a:lnTo>
                      <a:pt x="436524" y="77863"/>
                    </a:lnTo>
                    <a:lnTo>
                      <a:pt x="427600" y="76307"/>
                    </a:lnTo>
                    <a:lnTo>
                      <a:pt x="420671" y="71851"/>
                    </a:lnTo>
                    <a:lnTo>
                      <a:pt x="416186" y="64817"/>
                    </a:lnTo>
                    <a:lnTo>
                      <a:pt x="414591" y="55524"/>
                    </a:lnTo>
                    <a:lnTo>
                      <a:pt x="416259" y="46586"/>
                    </a:lnTo>
                    <a:lnTo>
                      <a:pt x="420874" y="39517"/>
                    </a:lnTo>
                    <a:lnTo>
                      <a:pt x="427857" y="34870"/>
                    </a:lnTo>
                    <a:lnTo>
                      <a:pt x="436626" y="33197"/>
                    </a:lnTo>
                    <a:lnTo>
                      <a:pt x="450322" y="33197"/>
                    </a:lnTo>
                    <a:lnTo>
                      <a:pt x="452653" y="29375"/>
                    </a:lnTo>
                    <a:lnTo>
                      <a:pt x="447992" y="26479"/>
                    </a:lnTo>
                    <a:lnTo>
                      <a:pt x="442620" y="24815"/>
                    </a:lnTo>
                    <a:close/>
                  </a:path>
                  <a:path w="1180464" h="86359">
                    <a:moveTo>
                      <a:pt x="449237" y="73939"/>
                    </a:moveTo>
                    <a:lnTo>
                      <a:pt x="445312" y="76517"/>
                    </a:lnTo>
                    <a:lnTo>
                      <a:pt x="440969" y="77863"/>
                    </a:lnTo>
                    <a:lnTo>
                      <a:pt x="451977" y="77863"/>
                    </a:lnTo>
                    <a:lnTo>
                      <a:pt x="449237" y="73939"/>
                    </a:lnTo>
                    <a:close/>
                  </a:path>
                  <a:path w="1180464" h="86359">
                    <a:moveTo>
                      <a:pt x="450322" y="33197"/>
                    </a:moveTo>
                    <a:lnTo>
                      <a:pt x="440867" y="33197"/>
                    </a:lnTo>
                    <a:lnTo>
                      <a:pt x="444792" y="34442"/>
                    </a:lnTo>
                    <a:lnTo>
                      <a:pt x="448310" y="36499"/>
                    </a:lnTo>
                    <a:lnTo>
                      <a:pt x="450322" y="33197"/>
                    </a:lnTo>
                    <a:close/>
                  </a:path>
                  <a:path w="1180464" h="86359">
                    <a:moveTo>
                      <a:pt x="425246" y="1549"/>
                    </a:moveTo>
                    <a:lnTo>
                      <a:pt x="419658" y="5270"/>
                    </a:lnTo>
                    <a:lnTo>
                      <a:pt x="430212" y="21513"/>
                    </a:lnTo>
                    <a:lnTo>
                      <a:pt x="439305" y="21513"/>
                    </a:lnTo>
                    <a:lnTo>
                      <a:pt x="443687" y="14897"/>
                    </a:lnTo>
                    <a:lnTo>
                      <a:pt x="434860" y="14897"/>
                    </a:lnTo>
                    <a:lnTo>
                      <a:pt x="425246" y="1549"/>
                    </a:lnTo>
                    <a:close/>
                  </a:path>
                  <a:path w="1180464" h="86359">
                    <a:moveTo>
                      <a:pt x="444474" y="1549"/>
                    </a:moveTo>
                    <a:lnTo>
                      <a:pt x="434860" y="14897"/>
                    </a:lnTo>
                    <a:lnTo>
                      <a:pt x="443687" y="14897"/>
                    </a:lnTo>
                    <a:lnTo>
                      <a:pt x="450062" y="5270"/>
                    </a:lnTo>
                    <a:lnTo>
                      <a:pt x="444474" y="1549"/>
                    </a:lnTo>
                    <a:close/>
                  </a:path>
                  <a:path w="1180464" h="86359">
                    <a:moveTo>
                      <a:pt x="503542" y="26060"/>
                    </a:moveTo>
                    <a:lnTo>
                      <a:pt x="467347" y="26060"/>
                    </a:lnTo>
                    <a:lnTo>
                      <a:pt x="467347" y="85001"/>
                    </a:lnTo>
                    <a:lnTo>
                      <a:pt x="503542" y="85001"/>
                    </a:lnTo>
                    <a:lnTo>
                      <a:pt x="503542" y="76619"/>
                    </a:lnTo>
                    <a:lnTo>
                      <a:pt x="476758" y="76619"/>
                    </a:lnTo>
                    <a:lnTo>
                      <a:pt x="476758" y="58940"/>
                    </a:lnTo>
                    <a:lnTo>
                      <a:pt x="503542" y="58940"/>
                    </a:lnTo>
                    <a:lnTo>
                      <a:pt x="503542" y="50571"/>
                    </a:lnTo>
                    <a:lnTo>
                      <a:pt x="476758" y="50571"/>
                    </a:lnTo>
                    <a:lnTo>
                      <a:pt x="476758" y="34442"/>
                    </a:lnTo>
                    <a:lnTo>
                      <a:pt x="503542" y="34442"/>
                    </a:lnTo>
                    <a:lnTo>
                      <a:pt x="503542" y="26060"/>
                    </a:lnTo>
                    <a:close/>
                  </a:path>
                  <a:path w="1180464" h="86359">
                    <a:moveTo>
                      <a:pt x="522135" y="71145"/>
                    </a:moveTo>
                    <a:lnTo>
                      <a:pt x="516140" y="77558"/>
                    </a:lnTo>
                    <a:lnTo>
                      <a:pt x="522338" y="83553"/>
                    </a:lnTo>
                    <a:lnTo>
                      <a:pt x="528853" y="86245"/>
                    </a:lnTo>
                    <a:lnTo>
                      <a:pt x="537133" y="86245"/>
                    </a:lnTo>
                    <a:lnTo>
                      <a:pt x="543901" y="85229"/>
                    </a:lnTo>
                    <a:lnTo>
                      <a:pt x="550730" y="81992"/>
                    </a:lnTo>
                    <a:lnTo>
                      <a:pt x="554528" y="77863"/>
                    </a:lnTo>
                    <a:lnTo>
                      <a:pt x="531545" y="77863"/>
                    </a:lnTo>
                    <a:lnTo>
                      <a:pt x="527519" y="76111"/>
                    </a:lnTo>
                    <a:lnTo>
                      <a:pt x="522135" y="71145"/>
                    </a:lnTo>
                    <a:close/>
                  </a:path>
                  <a:path w="1180464" h="86359">
                    <a:moveTo>
                      <a:pt x="544995" y="24815"/>
                    </a:moveTo>
                    <a:lnTo>
                      <a:pt x="527621" y="24815"/>
                    </a:lnTo>
                    <a:lnTo>
                      <a:pt x="519036" y="30099"/>
                    </a:lnTo>
                    <a:lnTo>
                      <a:pt x="519036" y="51193"/>
                    </a:lnTo>
                    <a:lnTo>
                      <a:pt x="526072" y="54597"/>
                    </a:lnTo>
                    <a:lnTo>
                      <a:pt x="540651" y="59664"/>
                    </a:lnTo>
                    <a:lnTo>
                      <a:pt x="548195" y="61315"/>
                    </a:lnTo>
                    <a:lnTo>
                      <a:pt x="548195" y="75069"/>
                    </a:lnTo>
                    <a:lnTo>
                      <a:pt x="542709" y="77863"/>
                    </a:lnTo>
                    <a:lnTo>
                      <a:pt x="554528" y="77863"/>
                    </a:lnTo>
                    <a:lnTo>
                      <a:pt x="556009" y="76253"/>
                    </a:lnTo>
                    <a:lnTo>
                      <a:pt x="558126" y="67729"/>
                    </a:lnTo>
                    <a:lnTo>
                      <a:pt x="558126" y="56769"/>
                    </a:lnTo>
                    <a:lnTo>
                      <a:pt x="550049" y="53149"/>
                    </a:lnTo>
                    <a:lnTo>
                      <a:pt x="535266" y="48183"/>
                    </a:lnTo>
                    <a:lnTo>
                      <a:pt x="528447" y="46634"/>
                    </a:lnTo>
                    <a:lnTo>
                      <a:pt x="528447" y="35877"/>
                    </a:lnTo>
                    <a:lnTo>
                      <a:pt x="532371" y="33197"/>
                    </a:lnTo>
                    <a:lnTo>
                      <a:pt x="553653" y="33197"/>
                    </a:lnTo>
                    <a:lnTo>
                      <a:pt x="555536" y="30708"/>
                    </a:lnTo>
                    <a:lnTo>
                      <a:pt x="550164" y="26987"/>
                    </a:lnTo>
                    <a:lnTo>
                      <a:pt x="544995" y="24815"/>
                    </a:lnTo>
                    <a:close/>
                  </a:path>
                  <a:path w="1180464" h="86359">
                    <a:moveTo>
                      <a:pt x="553653" y="33197"/>
                    </a:moveTo>
                    <a:lnTo>
                      <a:pt x="543128" y="33197"/>
                    </a:lnTo>
                    <a:lnTo>
                      <a:pt x="547052" y="35267"/>
                    </a:lnTo>
                    <a:lnTo>
                      <a:pt x="550367" y="37541"/>
                    </a:lnTo>
                    <a:lnTo>
                      <a:pt x="553653" y="33197"/>
                    </a:lnTo>
                    <a:close/>
                  </a:path>
                  <a:path w="1180464" h="86359">
                    <a:moveTo>
                      <a:pt x="582371" y="26060"/>
                    </a:moveTo>
                    <a:lnTo>
                      <a:pt x="572960" y="26060"/>
                    </a:lnTo>
                    <a:lnTo>
                      <a:pt x="572960" y="85001"/>
                    </a:lnTo>
                    <a:lnTo>
                      <a:pt x="582371" y="85001"/>
                    </a:lnTo>
                    <a:lnTo>
                      <a:pt x="582371" y="67729"/>
                    </a:lnTo>
                    <a:lnTo>
                      <a:pt x="591985" y="56464"/>
                    </a:lnTo>
                    <a:lnTo>
                      <a:pt x="602723" y="56464"/>
                    </a:lnTo>
                    <a:lnTo>
                      <a:pt x="601983" y="55219"/>
                    </a:lnTo>
                    <a:lnTo>
                      <a:pt x="582371" y="55219"/>
                    </a:lnTo>
                    <a:lnTo>
                      <a:pt x="582371" y="26060"/>
                    </a:lnTo>
                    <a:close/>
                  </a:path>
                  <a:path w="1180464" h="86359">
                    <a:moveTo>
                      <a:pt x="602723" y="56464"/>
                    </a:moveTo>
                    <a:lnTo>
                      <a:pt x="591985" y="56464"/>
                    </a:lnTo>
                    <a:lnTo>
                      <a:pt x="608533" y="85001"/>
                    </a:lnTo>
                    <a:lnTo>
                      <a:pt x="619696" y="85001"/>
                    </a:lnTo>
                    <a:lnTo>
                      <a:pt x="602723" y="56464"/>
                    </a:lnTo>
                    <a:close/>
                  </a:path>
                  <a:path w="1180464" h="86359">
                    <a:moveTo>
                      <a:pt x="617943" y="26060"/>
                    </a:moveTo>
                    <a:lnTo>
                      <a:pt x="606564" y="26060"/>
                    </a:lnTo>
                    <a:lnTo>
                      <a:pt x="582371" y="55219"/>
                    </a:lnTo>
                    <a:lnTo>
                      <a:pt x="601983" y="55219"/>
                    </a:lnTo>
                    <a:lnTo>
                      <a:pt x="598297" y="49022"/>
                    </a:lnTo>
                    <a:lnTo>
                      <a:pt x="617943" y="26060"/>
                    </a:lnTo>
                    <a:close/>
                  </a:path>
                  <a:path w="1180464" h="86359">
                    <a:moveTo>
                      <a:pt x="667981" y="26060"/>
                    </a:moveTo>
                    <a:lnTo>
                      <a:pt x="631786" y="26060"/>
                    </a:lnTo>
                    <a:lnTo>
                      <a:pt x="631786" y="85001"/>
                    </a:lnTo>
                    <a:lnTo>
                      <a:pt x="667981" y="85001"/>
                    </a:lnTo>
                    <a:lnTo>
                      <a:pt x="667981" y="76619"/>
                    </a:lnTo>
                    <a:lnTo>
                      <a:pt x="641197" y="76619"/>
                    </a:lnTo>
                    <a:lnTo>
                      <a:pt x="641197" y="58940"/>
                    </a:lnTo>
                    <a:lnTo>
                      <a:pt x="667981" y="58940"/>
                    </a:lnTo>
                    <a:lnTo>
                      <a:pt x="667981" y="50571"/>
                    </a:lnTo>
                    <a:lnTo>
                      <a:pt x="641197" y="50571"/>
                    </a:lnTo>
                    <a:lnTo>
                      <a:pt x="641197" y="34442"/>
                    </a:lnTo>
                    <a:lnTo>
                      <a:pt x="667981" y="34442"/>
                    </a:lnTo>
                    <a:lnTo>
                      <a:pt x="667981" y="26060"/>
                    </a:lnTo>
                    <a:close/>
                  </a:path>
                  <a:path w="1180464" h="86359">
                    <a:moveTo>
                      <a:pt x="657123" y="0"/>
                    </a:moveTo>
                    <a:lnTo>
                      <a:pt x="644398" y="17475"/>
                    </a:lnTo>
                    <a:lnTo>
                      <a:pt x="650087" y="21818"/>
                    </a:lnTo>
                    <a:lnTo>
                      <a:pt x="663943" y="5270"/>
                    </a:lnTo>
                    <a:lnTo>
                      <a:pt x="657123" y="0"/>
                    </a:lnTo>
                    <a:close/>
                  </a:path>
                  <a:path w="1180464" h="86359">
                    <a:moveTo>
                      <a:pt x="726300" y="26060"/>
                    </a:moveTo>
                    <a:lnTo>
                      <a:pt x="712952" y="26060"/>
                    </a:lnTo>
                    <a:lnTo>
                      <a:pt x="712952" y="85001"/>
                    </a:lnTo>
                    <a:lnTo>
                      <a:pt x="722363" y="85001"/>
                    </a:lnTo>
                    <a:lnTo>
                      <a:pt x="722363" y="61531"/>
                    </a:lnTo>
                    <a:lnTo>
                      <a:pt x="740882" y="61531"/>
                    </a:lnTo>
                    <a:lnTo>
                      <a:pt x="739940" y="60286"/>
                    </a:lnTo>
                    <a:lnTo>
                      <a:pt x="748322" y="58318"/>
                    </a:lnTo>
                    <a:lnTo>
                      <a:pt x="752787" y="53365"/>
                    </a:lnTo>
                    <a:lnTo>
                      <a:pt x="722363" y="53365"/>
                    </a:lnTo>
                    <a:lnTo>
                      <a:pt x="722363" y="34226"/>
                    </a:lnTo>
                    <a:lnTo>
                      <a:pt x="751067" y="34226"/>
                    </a:lnTo>
                    <a:lnTo>
                      <a:pt x="747391" y="30183"/>
                    </a:lnTo>
                    <a:lnTo>
                      <a:pt x="738811" y="27060"/>
                    </a:lnTo>
                    <a:lnTo>
                      <a:pt x="726300" y="26060"/>
                    </a:lnTo>
                    <a:close/>
                  </a:path>
                  <a:path w="1180464" h="86359">
                    <a:moveTo>
                      <a:pt x="740882" y="61531"/>
                    </a:moveTo>
                    <a:lnTo>
                      <a:pt x="729297" y="61531"/>
                    </a:lnTo>
                    <a:lnTo>
                      <a:pt x="746772" y="85001"/>
                    </a:lnTo>
                    <a:lnTo>
                      <a:pt x="758659" y="85001"/>
                    </a:lnTo>
                    <a:lnTo>
                      <a:pt x="740882" y="61531"/>
                    </a:lnTo>
                    <a:close/>
                  </a:path>
                  <a:path w="1180464" h="86359">
                    <a:moveTo>
                      <a:pt x="751067" y="34226"/>
                    </a:moveTo>
                    <a:lnTo>
                      <a:pt x="740460" y="34226"/>
                    </a:lnTo>
                    <a:lnTo>
                      <a:pt x="743978" y="36601"/>
                    </a:lnTo>
                    <a:lnTo>
                      <a:pt x="743978" y="51193"/>
                    </a:lnTo>
                    <a:lnTo>
                      <a:pt x="737768" y="53365"/>
                    </a:lnTo>
                    <a:lnTo>
                      <a:pt x="752787" y="53365"/>
                    </a:lnTo>
                    <a:lnTo>
                      <a:pt x="753910" y="52120"/>
                    </a:lnTo>
                    <a:lnTo>
                      <a:pt x="753910" y="43535"/>
                    </a:lnTo>
                    <a:lnTo>
                      <a:pt x="752328" y="35613"/>
                    </a:lnTo>
                    <a:lnTo>
                      <a:pt x="751067" y="34226"/>
                    </a:lnTo>
                    <a:close/>
                  </a:path>
                  <a:path w="1180464" h="86359">
                    <a:moveTo>
                      <a:pt x="807707" y="26060"/>
                    </a:moveTo>
                    <a:lnTo>
                      <a:pt x="771512" y="26060"/>
                    </a:lnTo>
                    <a:lnTo>
                      <a:pt x="771512" y="85001"/>
                    </a:lnTo>
                    <a:lnTo>
                      <a:pt x="807707" y="85001"/>
                    </a:lnTo>
                    <a:lnTo>
                      <a:pt x="807707" y="76619"/>
                    </a:lnTo>
                    <a:lnTo>
                      <a:pt x="780923" y="76619"/>
                    </a:lnTo>
                    <a:lnTo>
                      <a:pt x="780923" y="58940"/>
                    </a:lnTo>
                    <a:lnTo>
                      <a:pt x="807707" y="58940"/>
                    </a:lnTo>
                    <a:lnTo>
                      <a:pt x="807707" y="50571"/>
                    </a:lnTo>
                    <a:lnTo>
                      <a:pt x="780923" y="50571"/>
                    </a:lnTo>
                    <a:lnTo>
                      <a:pt x="780923" y="34442"/>
                    </a:lnTo>
                    <a:lnTo>
                      <a:pt x="807707" y="34442"/>
                    </a:lnTo>
                    <a:lnTo>
                      <a:pt x="807707" y="26060"/>
                    </a:lnTo>
                    <a:close/>
                  </a:path>
                  <a:path w="1180464" h="86359">
                    <a:moveTo>
                      <a:pt x="842200" y="26060"/>
                    </a:moveTo>
                    <a:lnTo>
                      <a:pt x="825246" y="26060"/>
                    </a:lnTo>
                    <a:lnTo>
                      <a:pt x="825246" y="85001"/>
                    </a:lnTo>
                    <a:lnTo>
                      <a:pt x="834656" y="85001"/>
                    </a:lnTo>
                    <a:lnTo>
                      <a:pt x="834656" y="62979"/>
                    </a:lnTo>
                    <a:lnTo>
                      <a:pt x="845299" y="62979"/>
                    </a:lnTo>
                    <a:lnTo>
                      <a:pt x="848715" y="62560"/>
                    </a:lnTo>
                    <a:lnTo>
                      <a:pt x="851814" y="61734"/>
                    </a:lnTo>
                    <a:lnTo>
                      <a:pt x="860196" y="59359"/>
                    </a:lnTo>
                    <a:lnTo>
                      <a:pt x="864374" y="54597"/>
                    </a:lnTo>
                    <a:lnTo>
                      <a:pt x="834656" y="54597"/>
                    </a:lnTo>
                    <a:lnTo>
                      <a:pt x="834656" y="34442"/>
                    </a:lnTo>
                    <a:lnTo>
                      <a:pt x="862593" y="34442"/>
                    </a:lnTo>
                    <a:lnTo>
                      <a:pt x="860840" y="32073"/>
                    </a:lnTo>
                    <a:lnTo>
                      <a:pt x="855025" y="28428"/>
                    </a:lnTo>
                    <a:lnTo>
                      <a:pt x="847890" y="26479"/>
                    </a:lnTo>
                    <a:lnTo>
                      <a:pt x="845400" y="26162"/>
                    </a:lnTo>
                    <a:lnTo>
                      <a:pt x="842200" y="26060"/>
                    </a:lnTo>
                    <a:close/>
                  </a:path>
                  <a:path w="1180464" h="86359">
                    <a:moveTo>
                      <a:pt x="862593" y="34442"/>
                    </a:moveTo>
                    <a:lnTo>
                      <a:pt x="845616" y="34442"/>
                    </a:lnTo>
                    <a:lnTo>
                      <a:pt x="847471" y="34747"/>
                    </a:lnTo>
                    <a:lnTo>
                      <a:pt x="849020" y="35267"/>
                    </a:lnTo>
                    <a:lnTo>
                      <a:pt x="853782" y="36601"/>
                    </a:lnTo>
                    <a:lnTo>
                      <a:pt x="856259" y="39916"/>
                    </a:lnTo>
                    <a:lnTo>
                      <a:pt x="856259" y="48907"/>
                    </a:lnTo>
                    <a:lnTo>
                      <a:pt x="854087" y="51803"/>
                    </a:lnTo>
                    <a:lnTo>
                      <a:pt x="847788" y="54292"/>
                    </a:lnTo>
                    <a:lnTo>
                      <a:pt x="845096" y="54597"/>
                    </a:lnTo>
                    <a:lnTo>
                      <a:pt x="864374" y="54597"/>
                    </a:lnTo>
                    <a:lnTo>
                      <a:pt x="866190" y="52527"/>
                    </a:lnTo>
                    <a:lnTo>
                      <a:pt x="866190" y="44259"/>
                    </a:lnTo>
                    <a:lnTo>
                      <a:pt x="864756" y="37366"/>
                    </a:lnTo>
                    <a:lnTo>
                      <a:pt x="862593" y="34442"/>
                    </a:lnTo>
                    <a:close/>
                  </a:path>
                  <a:path w="1180464" h="86359">
                    <a:moveTo>
                      <a:pt x="888199" y="26060"/>
                    </a:moveTo>
                    <a:lnTo>
                      <a:pt x="878789" y="26060"/>
                    </a:lnTo>
                    <a:lnTo>
                      <a:pt x="878789" y="57391"/>
                    </a:lnTo>
                    <a:lnTo>
                      <a:pt x="880219" y="69754"/>
                    </a:lnTo>
                    <a:lnTo>
                      <a:pt x="884577" y="78800"/>
                    </a:lnTo>
                    <a:lnTo>
                      <a:pt x="891958" y="84355"/>
                    </a:lnTo>
                    <a:lnTo>
                      <a:pt x="902462" y="86245"/>
                    </a:lnTo>
                    <a:lnTo>
                      <a:pt x="913207" y="84355"/>
                    </a:lnTo>
                    <a:lnTo>
                      <a:pt x="920713" y="78800"/>
                    </a:lnTo>
                    <a:lnTo>
                      <a:pt x="921169" y="77863"/>
                    </a:lnTo>
                    <a:lnTo>
                      <a:pt x="893572" y="77863"/>
                    </a:lnTo>
                    <a:lnTo>
                      <a:pt x="888199" y="71564"/>
                    </a:lnTo>
                    <a:lnTo>
                      <a:pt x="888199" y="26060"/>
                    </a:lnTo>
                    <a:close/>
                  </a:path>
                  <a:path w="1180464" h="86359">
                    <a:moveTo>
                      <a:pt x="926553" y="26060"/>
                    </a:moveTo>
                    <a:lnTo>
                      <a:pt x="917143" y="26060"/>
                    </a:lnTo>
                    <a:lnTo>
                      <a:pt x="917143" y="71564"/>
                    </a:lnTo>
                    <a:lnTo>
                      <a:pt x="911771" y="77863"/>
                    </a:lnTo>
                    <a:lnTo>
                      <a:pt x="921169" y="77863"/>
                    </a:lnTo>
                    <a:lnTo>
                      <a:pt x="925116" y="69754"/>
                    </a:lnTo>
                    <a:lnTo>
                      <a:pt x="926553" y="57391"/>
                    </a:lnTo>
                    <a:lnTo>
                      <a:pt x="926553" y="26060"/>
                    </a:lnTo>
                    <a:close/>
                  </a:path>
                  <a:path w="1180464" h="86359">
                    <a:moveTo>
                      <a:pt x="964831" y="26060"/>
                    </a:moveTo>
                    <a:lnTo>
                      <a:pt x="944968" y="26060"/>
                    </a:lnTo>
                    <a:lnTo>
                      <a:pt x="944968" y="85001"/>
                    </a:lnTo>
                    <a:lnTo>
                      <a:pt x="964831" y="85001"/>
                    </a:lnTo>
                    <a:lnTo>
                      <a:pt x="970927" y="84480"/>
                    </a:lnTo>
                    <a:lnTo>
                      <a:pt x="982192" y="80137"/>
                    </a:lnTo>
                    <a:lnTo>
                      <a:pt x="984577" y="76835"/>
                    </a:lnTo>
                    <a:lnTo>
                      <a:pt x="954379" y="76835"/>
                    </a:lnTo>
                    <a:lnTo>
                      <a:pt x="954379" y="59042"/>
                    </a:lnTo>
                    <a:lnTo>
                      <a:pt x="983951" y="59042"/>
                    </a:lnTo>
                    <a:lnTo>
                      <a:pt x="981887" y="56667"/>
                    </a:lnTo>
                    <a:lnTo>
                      <a:pt x="973924" y="54394"/>
                    </a:lnTo>
                    <a:lnTo>
                      <a:pt x="980744" y="51917"/>
                    </a:lnTo>
                    <a:lnTo>
                      <a:pt x="981373" y="50876"/>
                    </a:lnTo>
                    <a:lnTo>
                      <a:pt x="954379" y="50876"/>
                    </a:lnTo>
                    <a:lnTo>
                      <a:pt x="954379" y="34226"/>
                    </a:lnTo>
                    <a:lnTo>
                      <a:pt x="982831" y="34226"/>
                    </a:lnTo>
                    <a:lnTo>
                      <a:pt x="980236" y="31127"/>
                    </a:lnTo>
                    <a:lnTo>
                      <a:pt x="974547" y="28536"/>
                    </a:lnTo>
                    <a:lnTo>
                      <a:pt x="970000" y="26581"/>
                    </a:lnTo>
                    <a:lnTo>
                      <a:pt x="964831" y="26060"/>
                    </a:lnTo>
                    <a:close/>
                  </a:path>
                  <a:path w="1180464" h="86359">
                    <a:moveTo>
                      <a:pt x="983951" y="59042"/>
                    </a:moveTo>
                    <a:lnTo>
                      <a:pt x="971346" y="59042"/>
                    </a:lnTo>
                    <a:lnTo>
                      <a:pt x="975995" y="62255"/>
                    </a:lnTo>
                    <a:lnTo>
                      <a:pt x="975995" y="71145"/>
                    </a:lnTo>
                    <a:lnTo>
                      <a:pt x="974344" y="73837"/>
                    </a:lnTo>
                    <a:lnTo>
                      <a:pt x="971232" y="75171"/>
                    </a:lnTo>
                    <a:lnTo>
                      <a:pt x="968032" y="76619"/>
                    </a:lnTo>
                    <a:lnTo>
                      <a:pt x="963688" y="76835"/>
                    </a:lnTo>
                    <a:lnTo>
                      <a:pt x="984577" y="76835"/>
                    </a:lnTo>
                    <a:lnTo>
                      <a:pt x="985926" y="74968"/>
                    </a:lnTo>
                    <a:lnTo>
                      <a:pt x="985926" y="61315"/>
                    </a:lnTo>
                    <a:lnTo>
                      <a:pt x="983951" y="59042"/>
                    </a:lnTo>
                    <a:close/>
                  </a:path>
                  <a:path w="1180464" h="86359">
                    <a:moveTo>
                      <a:pt x="982831" y="34226"/>
                    </a:moveTo>
                    <a:lnTo>
                      <a:pt x="969276" y="34226"/>
                    </a:lnTo>
                    <a:lnTo>
                      <a:pt x="974026" y="36499"/>
                    </a:lnTo>
                    <a:lnTo>
                      <a:pt x="974026" y="48183"/>
                    </a:lnTo>
                    <a:lnTo>
                      <a:pt x="968756" y="50876"/>
                    </a:lnTo>
                    <a:lnTo>
                      <a:pt x="981373" y="50876"/>
                    </a:lnTo>
                    <a:lnTo>
                      <a:pt x="983437" y="47459"/>
                    </a:lnTo>
                    <a:lnTo>
                      <a:pt x="983437" y="34950"/>
                    </a:lnTo>
                    <a:lnTo>
                      <a:pt x="982831" y="34226"/>
                    </a:lnTo>
                    <a:close/>
                  </a:path>
                  <a:path w="1180464" h="86359">
                    <a:moveTo>
                      <a:pt x="1011212" y="26060"/>
                    </a:moveTo>
                    <a:lnTo>
                      <a:pt x="1001801" y="26060"/>
                    </a:lnTo>
                    <a:lnTo>
                      <a:pt x="1001801" y="85001"/>
                    </a:lnTo>
                    <a:lnTo>
                      <a:pt x="1036853" y="85001"/>
                    </a:lnTo>
                    <a:lnTo>
                      <a:pt x="1036853" y="76619"/>
                    </a:lnTo>
                    <a:lnTo>
                      <a:pt x="1011212" y="76619"/>
                    </a:lnTo>
                    <a:lnTo>
                      <a:pt x="1011212" y="26060"/>
                    </a:lnTo>
                    <a:close/>
                  </a:path>
                  <a:path w="1180464" h="86359">
                    <a:moveTo>
                      <a:pt x="1058354" y="26060"/>
                    </a:moveTo>
                    <a:lnTo>
                      <a:pt x="1048943" y="26060"/>
                    </a:lnTo>
                    <a:lnTo>
                      <a:pt x="1048943" y="85001"/>
                    </a:lnTo>
                    <a:lnTo>
                      <a:pt x="1058354" y="85001"/>
                    </a:lnTo>
                    <a:lnTo>
                      <a:pt x="1058354" y="26060"/>
                    </a:lnTo>
                    <a:close/>
                  </a:path>
                  <a:path w="1180464" h="86359">
                    <a:moveTo>
                      <a:pt x="1086815" y="26060"/>
                    </a:moveTo>
                    <a:lnTo>
                      <a:pt x="1077404" y="26060"/>
                    </a:lnTo>
                    <a:lnTo>
                      <a:pt x="1077404" y="85001"/>
                    </a:lnTo>
                    <a:lnTo>
                      <a:pt x="1086815" y="85001"/>
                    </a:lnTo>
                    <a:lnTo>
                      <a:pt x="1086815" y="67729"/>
                    </a:lnTo>
                    <a:lnTo>
                      <a:pt x="1096441" y="56464"/>
                    </a:lnTo>
                    <a:lnTo>
                      <a:pt x="1107170" y="56464"/>
                    </a:lnTo>
                    <a:lnTo>
                      <a:pt x="1106429" y="55219"/>
                    </a:lnTo>
                    <a:lnTo>
                      <a:pt x="1086815" y="55219"/>
                    </a:lnTo>
                    <a:lnTo>
                      <a:pt x="1086815" y="26060"/>
                    </a:lnTo>
                    <a:close/>
                  </a:path>
                  <a:path w="1180464" h="86359">
                    <a:moveTo>
                      <a:pt x="1107170" y="56464"/>
                    </a:moveTo>
                    <a:lnTo>
                      <a:pt x="1096441" y="56464"/>
                    </a:lnTo>
                    <a:lnTo>
                      <a:pt x="1112977" y="85001"/>
                    </a:lnTo>
                    <a:lnTo>
                      <a:pt x="1124153" y="85001"/>
                    </a:lnTo>
                    <a:lnTo>
                      <a:pt x="1107170" y="56464"/>
                    </a:lnTo>
                    <a:close/>
                  </a:path>
                  <a:path w="1180464" h="86359">
                    <a:moveTo>
                      <a:pt x="1122387" y="26060"/>
                    </a:moveTo>
                    <a:lnTo>
                      <a:pt x="1111021" y="26060"/>
                    </a:lnTo>
                    <a:lnTo>
                      <a:pt x="1086815" y="55219"/>
                    </a:lnTo>
                    <a:lnTo>
                      <a:pt x="1106429" y="55219"/>
                    </a:lnTo>
                    <a:lnTo>
                      <a:pt x="1102741" y="49022"/>
                    </a:lnTo>
                    <a:lnTo>
                      <a:pt x="1122387" y="26060"/>
                    </a:lnTo>
                    <a:close/>
                  </a:path>
                  <a:path w="1180464" h="86359">
                    <a:moveTo>
                      <a:pt x="1142580" y="26060"/>
                    </a:moveTo>
                    <a:lnTo>
                      <a:pt x="1130998" y="26060"/>
                    </a:lnTo>
                    <a:lnTo>
                      <a:pt x="1150848" y="60909"/>
                    </a:lnTo>
                    <a:lnTo>
                      <a:pt x="1150848" y="85001"/>
                    </a:lnTo>
                    <a:lnTo>
                      <a:pt x="1160259" y="85001"/>
                    </a:lnTo>
                    <a:lnTo>
                      <a:pt x="1160259" y="60591"/>
                    </a:lnTo>
                    <a:lnTo>
                      <a:pt x="1165815" y="50876"/>
                    </a:lnTo>
                    <a:lnTo>
                      <a:pt x="1155712" y="50876"/>
                    </a:lnTo>
                    <a:lnTo>
                      <a:pt x="1142580" y="26060"/>
                    </a:lnTo>
                    <a:close/>
                  </a:path>
                  <a:path w="1180464" h="86359">
                    <a:moveTo>
                      <a:pt x="1180007" y="26060"/>
                    </a:moveTo>
                    <a:lnTo>
                      <a:pt x="1169047" y="26060"/>
                    </a:lnTo>
                    <a:lnTo>
                      <a:pt x="1155915" y="50876"/>
                    </a:lnTo>
                    <a:lnTo>
                      <a:pt x="1165815" y="50876"/>
                    </a:lnTo>
                    <a:lnTo>
                      <a:pt x="1180007" y="26060"/>
                    </a:lnTo>
                    <a:close/>
                  </a:path>
                </a:pathLst>
              </a:custGeom>
              <a:solidFill>
                <a:srgbClr val="3C3C3B"/>
              </a:solidFill>
            </p:spPr>
            <p:txBody>
              <a:bodyPr wrap="square" lIns="0" tIns="0" rIns="0" bIns="0" rtlCol="0"/>
              <a:lstStyle/>
              <a:p>
                <a:endParaRPr/>
              </a:p>
            </p:txBody>
          </p:sp>
          <p:pic>
            <p:nvPicPr>
              <p:cNvPr id="12" name="object 12"/>
              <p:cNvPicPr/>
              <p:nvPr/>
            </p:nvPicPr>
            <p:blipFill>
              <a:blip r:embed="rId4" cstate="print"/>
              <a:stretch>
                <a:fillRect/>
              </a:stretch>
            </p:blipFill>
            <p:spPr>
              <a:xfrm>
                <a:off x="1711111" y="6859937"/>
                <a:ext cx="1395882" cy="86245"/>
              </a:xfrm>
              <a:prstGeom prst="rect">
                <a:avLst/>
              </a:prstGeom>
            </p:spPr>
          </p:pic>
        </p:grpSp>
        <p:sp>
          <p:nvSpPr>
            <p:cNvPr id="13" name="object 13"/>
            <p:cNvSpPr/>
            <p:nvPr/>
          </p:nvSpPr>
          <p:spPr>
            <a:xfrm>
              <a:off x="387003" y="6813010"/>
              <a:ext cx="1196340" cy="270510"/>
            </a:xfrm>
            <a:custGeom>
              <a:avLst/>
              <a:gdLst/>
              <a:ahLst/>
              <a:cxnLst/>
              <a:rect l="l" t="t" r="r" b="b"/>
              <a:pathLst>
                <a:path w="1196340" h="270509">
                  <a:moveTo>
                    <a:pt x="101968" y="65481"/>
                  </a:moveTo>
                  <a:lnTo>
                    <a:pt x="77838" y="65481"/>
                  </a:lnTo>
                  <a:lnTo>
                    <a:pt x="0" y="266547"/>
                  </a:lnTo>
                  <a:lnTo>
                    <a:pt x="30149" y="266547"/>
                  </a:lnTo>
                  <a:lnTo>
                    <a:pt x="45669" y="223748"/>
                  </a:lnTo>
                  <a:lnTo>
                    <a:pt x="162558" y="223748"/>
                  </a:lnTo>
                  <a:lnTo>
                    <a:pt x="153101" y="199047"/>
                  </a:lnTo>
                  <a:lnTo>
                    <a:pt x="54864" y="199047"/>
                  </a:lnTo>
                  <a:lnTo>
                    <a:pt x="88468" y="107416"/>
                  </a:lnTo>
                  <a:lnTo>
                    <a:pt x="118022" y="107416"/>
                  </a:lnTo>
                  <a:lnTo>
                    <a:pt x="101968" y="65481"/>
                  </a:lnTo>
                  <a:close/>
                </a:path>
                <a:path w="1196340" h="270509">
                  <a:moveTo>
                    <a:pt x="162558" y="223748"/>
                  </a:moveTo>
                  <a:lnTo>
                    <a:pt x="131267" y="223748"/>
                  </a:lnTo>
                  <a:lnTo>
                    <a:pt x="147066" y="266547"/>
                  </a:lnTo>
                  <a:lnTo>
                    <a:pt x="178943" y="266547"/>
                  </a:lnTo>
                  <a:lnTo>
                    <a:pt x="162558" y="223748"/>
                  </a:lnTo>
                  <a:close/>
                </a:path>
                <a:path w="1196340" h="270509">
                  <a:moveTo>
                    <a:pt x="118022" y="107416"/>
                  </a:moveTo>
                  <a:lnTo>
                    <a:pt x="88747" y="107416"/>
                  </a:lnTo>
                  <a:lnTo>
                    <a:pt x="122351" y="199047"/>
                  </a:lnTo>
                  <a:lnTo>
                    <a:pt x="153101" y="199047"/>
                  </a:lnTo>
                  <a:lnTo>
                    <a:pt x="118022" y="107416"/>
                  </a:lnTo>
                  <a:close/>
                </a:path>
                <a:path w="1196340" h="270509">
                  <a:moveTo>
                    <a:pt x="336054" y="65481"/>
                  </a:moveTo>
                  <a:lnTo>
                    <a:pt x="205651" y="65481"/>
                  </a:lnTo>
                  <a:lnTo>
                    <a:pt x="205651" y="90182"/>
                  </a:lnTo>
                  <a:lnTo>
                    <a:pt x="298437" y="90182"/>
                  </a:lnTo>
                  <a:lnTo>
                    <a:pt x="203352" y="251904"/>
                  </a:lnTo>
                  <a:lnTo>
                    <a:pt x="203352" y="266547"/>
                  </a:lnTo>
                  <a:lnTo>
                    <a:pt x="343242" y="266547"/>
                  </a:lnTo>
                  <a:lnTo>
                    <a:pt x="343242" y="241846"/>
                  </a:lnTo>
                  <a:lnTo>
                    <a:pt x="241554" y="241846"/>
                  </a:lnTo>
                  <a:lnTo>
                    <a:pt x="336054" y="80416"/>
                  </a:lnTo>
                  <a:lnTo>
                    <a:pt x="336054" y="65481"/>
                  </a:lnTo>
                  <a:close/>
                </a:path>
                <a:path w="1196340" h="270509">
                  <a:moveTo>
                    <a:pt x="395224" y="65481"/>
                  </a:moveTo>
                  <a:lnTo>
                    <a:pt x="363347" y="65481"/>
                  </a:lnTo>
                  <a:lnTo>
                    <a:pt x="440321" y="266547"/>
                  </a:lnTo>
                  <a:lnTo>
                    <a:pt x="464451" y="266547"/>
                  </a:lnTo>
                  <a:lnTo>
                    <a:pt x="480686" y="224612"/>
                  </a:lnTo>
                  <a:lnTo>
                    <a:pt x="453542" y="224612"/>
                  </a:lnTo>
                  <a:lnTo>
                    <a:pt x="395224" y="65481"/>
                  </a:lnTo>
                  <a:close/>
                </a:path>
                <a:path w="1196340" h="270509">
                  <a:moveTo>
                    <a:pt x="542290" y="65481"/>
                  </a:moveTo>
                  <a:lnTo>
                    <a:pt x="512127" y="65481"/>
                  </a:lnTo>
                  <a:lnTo>
                    <a:pt x="453821" y="224612"/>
                  </a:lnTo>
                  <a:lnTo>
                    <a:pt x="480686" y="224612"/>
                  </a:lnTo>
                  <a:lnTo>
                    <a:pt x="542290" y="65481"/>
                  </a:lnTo>
                  <a:close/>
                </a:path>
                <a:path w="1196340" h="270509">
                  <a:moveTo>
                    <a:pt x="959065" y="62039"/>
                  </a:moveTo>
                  <a:lnTo>
                    <a:pt x="917110" y="69923"/>
                  </a:lnTo>
                  <a:lnTo>
                    <a:pt x="882772" y="91728"/>
                  </a:lnTo>
                  <a:lnTo>
                    <a:pt x="859580" y="124683"/>
                  </a:lnTo>
                  <a:lnTo>
                    <a:pt x="851065" y="166014"/>
                  </a:lnTo>
                  <a:lnTo>
                    <a:pt x="859498" y="209038"/>
                  </a:lnTo>
                  <a:lnTo>
                    <a:pt x="882553" y="241804"/>
                  </a:lnTo>
                  <a:lnTo>
                    <a:pt x="916864" y="262669"/>
                  </a:lnTo>
                  <a:lnTo>
                    <a:pt x="959065" y="269989"/>
                  </a:lnTo>
                  <a:lnTo>
                    <a:pt x="974974" y="268773"/>
                  </a:lnTo>
                  <a:lnTo>
                    <a:pt x="990265" y="265215"/>
                  </a:lnTo>
                  <a:lnTo>
                    <a:pt x="1004748" y="259450"/>
                  </a:lnTo>
                  <a:lnTo>
                    <a:pt x="1018235" y="251612"/>
                  </a:lnTo>
                  <a:lnTo>
                    <a:pt x="1013694" y="245287"/>
                  </a:lnTo>
                  <a:lnTo>
                    <a:pt x="959065" y="245287"/>
                  </a:lnTo>
                  <a:lnTo>
                    <a:pt x="927384" y="239768"/>
                  </a:lnTo>
                  <a:lnTo>
                    <a:pt x="902484" y="223962"/>
                  </a:lnTo>
                  <a:lnTo>
                    <a:pt x="886199" y="199001"/>
                  </a:lnTo>
                  <a:lnTo>
                    <a:pt x="880363" y="166014"/>
                  </a:lnTo>
                  <a:lnTo>
                    <a:pt x="886280" y="134238"/>
                  </a:lnTo>
                  <a:lnTo>
                    <a:pt x="902698" y="109142"/>
                  </a:lnTo>
                  <a:lnTo>
                    <a:pt x="927625" y="92664"/>
                  </a:lnTo>
                  <a:lnTo>
                    <a:pt x="959065" y="86740"/>
                  </a:lnTo>
                  <a:lnTo>
                    <a:pt x="1007474" y="86740"/>
                  </a:lnTo>
                  <a:lnTo>
                    <a:pt x="1013066" y="77546"/>
                  </a:lnTo>
                  <a:lnTo>
                    <a:pt x="1000751" y="71003"/>
                  </a:lnTo>
                  <a:lnTo>
                    <a:pt x="987575" y="66130"/>
                  </a:lnTo>
                  <a:lnTo>
                    <a:pt x="973645" y="63089"/>
                  </a:lnTo>
                  <a:lnTo>
                    <a:pt x="959065" y="62039"/>
                  </a:lnTo>
                  <a:close/>
                </a:path>
                <a:path w="1196340" h="270509">
                  <a:moveTo>
                    <a:pt x="1003592" y="231216"/>
                  </a:moveTo>
                  <a:lnTo>
                    <a:pt x="992920" y="237411"/>
                  </a:lnTo>
                  <a:lnTo>
                    <a:pt x="981976" y="241804"/>
                  </a:lnTo>
                  <a:lnTo>
                    <a:pt x="970709" y="244421"/>
                  </a:lnTo>
                  <a:lnTo>
                    <a:pt x="959065" y="245287"/>
                  </a:lnTo>
                  <a:lnTo>
                    <a:pt x="1013694" y="245287"/>
                  </a:lnTo>
                  <a:lnTo>
                    <a:pt x="1003592" y="231216"/>
                  </a:lnTo>
                  <a:close/>
                </a:path>
                <a:path w="1196340" h="270509">
                  <a:moveTo>
                    <a:pt x="1007474" y="86740"/>
                  </a:moveTo>
                  <a:lnTo>
                    <a:pt x="959065" y="86740"/>
                  </a:lnTo>
                  <a:lnTo>
                    <a:pt x="970089" y="87576"/>
                  </a:lnTo>
                  <a:lnTo>
                    <a:pt x="980682" y="89973"/>
                  </a:lnTo>
                  <a:lnTo>
                    <a:pt x="990735" y="93770"/>
                  </a:lnTo>
                  <a:lnTo>
                    <a:pt x="1000137" y="98805"/>
                  </a:lnTo>
                  <a:lnTo>
                    <a:pt x="1007474" y="86740"/>
                  </a:lnTo>
                  <a:close/>
                </a:path>
                <a:path w="1196340" h="270509">
                  <a:moveTo>
                    <a:pt x="926617" y="0"/>
                  </a:moveTo>
                  <a:lnTo>
                    <a:pt x="910818" y="12052"/>
                  </a:lnTo>
                  <a:lnTo>
                    <a:pt x="941552" y="50545"/>
                  </a:lnTo>
                  <a:lnTo>
                    <a:pt x="968832" y="50545"/>
                  </a:lnTo>
                  <a:lnTo>
                    <a:pt x="982978" y="33312"/>
                  </a:lnTo>
                  <a:lnTo>
                    <a:pt x="955903" y="33312"/>
                  </a:lnTo>
                  <a:lnTo>
                    <a:pt x="926617" y="0"/>
                  </a:lnTo>
                  <a:close/>
                </a:path>
                <a:path w="1196340" h="270509">
                  <a:moveTo>
                    <a:pt x="984923" y="0"/>
                  </a:moveTo>
                  <a:lnTo>
                    <a:pt x="955903" y="33312"/>
                  </a:lnTo>
                  <a:lnTo>
                    <a:pt x="982978" y="33312"/>
                  </a:lnTo>
                  <a:lnTo>
                    <a:pt x="1000429" y="12052"/>
                  </a:lnTo>
                  <a:lnTo>
                    <a:pt x="984923" y="0"/>
                  </a:lnTo>
                  <a:close/>
                </a:path>
                <a:path w="1196340" h="270509">
                  <a:moveTo>
                    <a:pt x="1113028" y="65481"/>
                  </a:moveTo>
                  <a:lnTo>
                    <a:pt x="1053274" y="65481"/>
                  </a:lnTo>
                  <a:lnTo>
                    <a:pt x="1053274" y="266547"/>
                  </a:lnTo>
                  <a:lnTo>
                    <a:pt x="1080858" y="266547"/>
                  </a:lnTo>
                  <a:lnTo>
                    <a:pt x="1080858" y="181521"/>
                  </a:lnTo>
                  <a:lnTo>
                    <a:pt x="1133820" y="181521"/>
                  </a:lnTo>
                  <a:lnTo>
                    <a:pt x="1132560" y="179806"/>
                  </a:lnTo>
                  <a:lnTo>
                    <a:pt x="1150655" y="173591"/>
                  </a:lnTo>
                  <a:lnTo>
                    <a:pt x="1166379" y="162393"/>
                  </a:lnTo>
                  <a:lnTo>
                    <a:pt x="1170094" y="156819"/>
                  </a:lnTo>
                  <a:lnTo>
                    <a:pt x="1080858" y="156819"/>
                  </a:lnTo>
                  <a:lnTo>
                    <a:pt x="1080858" y="90182"/>
                  </a:lnTo>
                  <a:lnTo>
                    <a:pt x="1169365" y="90182"/>
                  </a:lnTo>
                  <a:lnTo>
                    <a:pt x="1158875" y="78732"/>
                  </a:lnTo>
                  <a:lnTo>
                    <a:pt x="1136719" y="68646"/>
                  </a:lnTo>
                  <a:lnTo>
                    <a:pt x="1113028" y="65481"/>
                  </a:lnTo>
                  <a:close/>
                </a:path>
                <a:path w="1196340" h="270509">
                  <a:moveTo>
                    <a:pt x="1133820" y="181521"/>
                  </a:moveTo>
                  <a:lnTo>
                    <a:pt x="1101534" y="181521"/>
                  </a:lnTo>
                  <a:lnTo>
                    <a:pt x="1161859" y="266547"/>
                  </a:lnTo>
                  <a:lnTo>
                    <a:pt x="1196327" y="266547"/>
                  </a:lnTo>
                  <a:lnTo>
                    <a:pt x="1133820" y="181521"/>
                  </a:lnTo>
                  <a:close/>
                </a:path>
                <a:path w="1196340" h="270509">
                  <a:moveTo>
                    <a:pt x="1169365" y="90182"/>
                  </a:moveTo>
                  <a:lnTo>
                    <a:pt x="1111592" y="90182"/>
                  </a:lnTo>
                  <a:lnTo>
                    <a:pt x="1128262" y="92610"/>
                  </a:lnTo>
                  <a:lnTo>
                    <a:pt x="1141136" y="99482"/>
                  </a:lnTo>
                  <a:lnTo>
                    <a:pt x="1149433" y="110178"/>
                  </a:lnTo>
                  <a:lnTo>
                    <a:pt x="1152372" y="124078"/>
                  </a:lnTo>
                  <a:lnTo>
                    <a:pt x="1148859" y="138887"/>
                  </a:lnTo>
                  <a:lnTo>
                    <a:pt x="1139126" y="149064"/>
                  </a:lnTo>
                  <a:lnTo>
                    <a:pt x="1124383" y="154934"/>
                  </a:lnTo>
                  <a:lnTo>
                    <a:pt x="1105839" y="156819"/>
                  </a:lnTo>
                  <a:lnTo>
                    <a:pt x="1170094" y="156819"/>
                  </a:lnTo>
                  <a:lnTo>
                    <a:pt x="1177471" y="145754"/>
                  </a:lnTo>
                  <a:lnTo>
                    <a:pt x="1181671" y="123215"/>
                  </a:lnTo>
                  <a:lnTo>
                    <a:pt x="1175267" y="96626"/>
                  </a:lnTo>
                  <a:lnTo>
                    <a:pt x="1169365" y="90182"/>
                  </a:lnTo>
                  <a:close/>
                </a:path>
              </a:pathLst>
            </a:custGeom>
            <a:solidFill>
              <a:srgbClr val="3C3C3B"/>
            </a:solidFill>
          </p:spPr>
          <p:txBody>
            <a:bodyPr wrap="square" lIns="0" tIns="0" rIns="0" bIns="0" rtlCol="0"/>
            <a:lstStyle/>
            <a:p>
              <a:endParaRPr/>
            </a:p>
          </p:txBody>
        </p:sp>
      </p:grpSp>
      <p:sp>
        <p:nvSpPr>
          <p:cNvPr id="14" name="object 14"/>
          <p:cNvSpPr txBox="1">
            <a:spLocks noGrp="1"/>
          </p:cNvSpPr>
          <p:nvPr>
            <p:ph type="ctrTitle"/>
          </p:nvPr>
        </p:nvSpPr>
        <p:spPr>
          <a:xfrm>
            <a:off x="774700" y="3353289"/>
            <a:ext cx="9372600" cy="1736373"/>
          </a:xfrm>
          <a:prstGeom prst="rect">
            <a:avLst/>
          </a:prstGeom>
        </p:spPr>
        <p:txBody>
          <a:bodyPr vert="horz" wrap="square" lIns="0" tIns="12700" rIns="0" bIns="0" rtlCol="0">
            <a:spAutoFit/>
          </a:bodyPr>
          <a:lstStyle/>
          <a:p>
            <a:pPr marL="29209" algn="ctr">
              <a:lnSpc>
                <a:spcPct val="100000"/>
              </a:lnSpc>
              <a:spcBef>
                <a:spcPts val="100"/>
              </a:spcBef>
            </a:pPr>
            <a:r>
              <a:rPr lang="cs-CZ" sz="2800" b="1" spc="90" dirty="0">
                <a:latin typeface="Tahoma"/>
                <a:cs typeface="Tahoma"/>
              </a:rPr>
              <a:t>Výzvy (ERDERA, </a:t>
            </a:r>
            <a:r>
              <a:rPr lang="cs-CZ" sz="2800" b="1" spc="90" dirty="0" err="1">
                <a:latin typeface="Tahoma"/>
                <a:cs typeface="Tahoma"/>
              </a:rPr>
              <a:t>PerMed</a:t>
            </a:r>
            <a:r>
              <a:rPr lang="cs-CZ" sz="2800" b="1" spc="90" dirty="0">
                <a:latin typeface="Tahoma"/>
                <a:cs typeface="Tahoma"/>
              </a:rPr>
              <a:t>)</a:t>
            </a:r>
            <a:br>
              <a:rPr lang="cs-CZ" sz="2800" b="1" spc="90" dirty="0">
                <a:latin typeface="Tahoma"/>
                <a:cs typeface="Tahoma"/>
              </a:rPr>
            </a:br>
            <a:r>
              <a:rPr lang="cs-CZ" sz="2800" b="1" spc="90" dirty="0">
                <a:latin typeface="Tahoma"/>
                <a:cs typeface="Tahoma"/>
              </a:rPr>
              <a:t>Evropská partnerství v oblasti zdraví</a:t>
            </a:r>
            <a:br>
              <a:rPr lang="cs-CZ" sz="2800" b="1" spc="90" dirty="0">
                <a:latin typeface="Tahoma"/>
                <a:cs typeface="Tahoma"/>
              </a:rPr>
            </a:br>
            <a:r>
              <a:rPr lang="cs-CZ" sz="2800" b="1" spc="90" dirty="0">
                <a:latin typeface="Tahoma"/>
                <a:cs typeface="Tahoma"/>
              </a:rPr>
              <a:t>Národní podmínky výzvy </a:t>
            </a:r>
            <a:br>
              <a:rPr lang="cs-CZ" sz="2800" b="1" spc="90" dirty="0">
                <a:latin typeface="Tahoma"/>
                <a:cs typeface="Tahoma"/>
              </a:rPr>
            </a:br>
            <a:r>
              <a:rPr lang="cs-CZ" sz="2800" b="1" spc="90" dirty="0">
                <a:latin typeface="Tahoma"/>
                <a:cs typeface="Tahoma"/>
              </a:rPr>
              <a:t>(</a:t>
            </a:r>
            <a:r>
              <a:rPr lang="cs-CZ" sz="2800" b="1" spc="90" dirty="0" err="1">
                <a:latin typeface="Tahoma"/>
                <a:cs typeface="Tahoma"/>
              </a:rPr>
              <a:t>Application</a:t>
            </a:r>
            <a:r>
              <a:rPr lang="cs-CZ" sz="2800" b="1" spc="90" dirty="0">
                <a:latin typeface="Tahoma"/>
                <a:cs typeface="Tahoma"/>
              </a:rPr>
              <a:t> </a:t>
            </a:r>
            <a:r>
              <a:rPr lang="cs-CZ" sz="2800" b="1" spc="90" dirty="0" err="1">
                <a:latin typeface="Tahoma"/>
                <a:cs typeface="Tahoma"/>
              </a:rPr>
              <a:t>Form</a:t>
            </a:r>
            <a:r>
              <a:rPr lang="cs-CZ" sz="2800" b="1" spc="90" dirty="0">
                <a:latin typeface="Tahoma"/>
                <a:cs typeface="Tahoma"/>
              </a:rPr>
              <a:t>) </a:t>
            </a:r>
            <a:endParaRPr sz="2800" b="1" dirty="0">
              <a:latin typeface="Tahoma"/>
              <a:cs typeface="Tahoma"/>
            </a:endParaRPr>
          </a:p>
        </p:txBody>
      </p:sp>
      <p:sp>
        <p:nvSpPr>
          <p:cNvPr id="15" name="object 15"/>
          <p:cNvSpPr txBox="1"/>
          <p:nvPr/>
        </p:nvSpPr>
        <p:spPr>
          <a:xfrm>
            <a:off x="3671556" y="5277537"/>
            <a:ext cx="3808744" cy="825867"/>
          </a:xfrm>
          <a:prstGeom prst="rect">
            <a:avLst/>
          </a:prstGeom>
        </p:spPr>
        <p:txBody>
          <a:bodyPr vert="horz" wrap="square" lIns="0" tIns="12700" rIns="0" bIns="0" rtlCol="0">
            <a:spAutoFit/>
          </a:bodyPr>
          <a:lstStyle/>
          <a:p>
            <a:pPr marL="12700">
              <a:lnSpc>
                <a:spcPct val="100000"/>
              </a:lnSpc>
              <a:spcBef>
                <a:spcPts val="100"/>
              </a:spcBef>
            </a:pPr>
            <a:r>
              <a:rPr lang="cs-CZ" sz="2600" spc="-70" dirty="0">
                <a:latin typeface="Tahoma" panose="020B0604030504040204" pitchFamily="34" charset="0"/>
                <a:ea typeface="Tahoma" panose="020B0604030504040204" pitchFamily="34" charset="0"/>
                <a:cs typeface="Tahoma" panose="020B0604030504040204" pitchFamily="34" charset="0"/>
              </a:rPr>
              <a:t>Mgr. Monika Kocmanová</a:t>
            </a:r>
          </a:p>
          <a:p>
            <a:pPr marL="12700">
              <a:lnSpc>
                <a:spcPct val="100000"/>
              </a:lnSpc>
              <a:spcBef>
                <a:spcPts val="100"/>
              </a:spcBef>
            </a:pPr>
            <a:r>
              <a:rPr lang="cs-CZ" sz="2600" spc="-70" dirty="0">
                <a:latin typeface="Tahoma" panose="020B0604030504040204" pitchFamily="34" charset="0"/>
                <a:ea typeface="Tahoma" panose="020B0604030504040204" pitchFamily="34" charset="0"/>
                <a:cs typeface="Tahoma" panose="020B0604030504040204" pitchFamily="34" charset="0"/>
              </a:rPr>
              <a:t>Ing. Iva </a:t>
            </a:r>
            <a:r>
              <a:rPr lang="cs-CZ" sz="2600" spc="-70" dirty="0" err="1">
                <a:latin typeface="Tahoma" panose="020B0604030504040204" pitchFamily="34" charset="0"/>
                <a:ea typeface="Tahoma" panose="020B0604030504040204" pitchFamily="34" charset="0"/>
                <a:cs typeface="Tahoma" panose="020B0604030504040204" pitchFamily="34" charset="0"/>
              </a:rPr>
              <a:t>Škach</a:t>
            </a:r>
            <a:r>
              <a:rPr lang="cs-CZ" sz="2600" spc="-70" dirty="0">
                <a:latin typeface="Tahoma" panose="020B0604030504040204" pitchFamily="34" charset="0"/>
                <a:ea typeface="Tahoma" panose="020B0604030504040204" pitchFamily="34" charset="0"/>
                <a:cs typeface="Tahoma" panose="020B0604030504040204" pitchFamily="34" charset="0"/>
              </a:rPr>
              <a:t> Vrbíková</a:t>
            </a:r>
          </a:p>
        </p:txBody>
      </p:sp>
    </p:spTree>
    <p:extLst>
      <p:ext uri="{BB962C8B-B14F-4D97-AF65-F5344CB8AC3E}">
        <p14:creationId xmlns:p14="http://schemas.microsoft.com/office/powerpoint/2010/main" val="138832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05267"/>
          </a:xfrm>
          <a:prstGeom prst="rect">
            <a:avLst/>
          </a:prstGeom>
        </p:spPr>
        <p:txBody>
          <a:bodyPr vert="horz" wrap="square" lIns="0" tIns="12700" rIns="0" bIns="0" rtlCol="0">
            <a:spAutoFit/>
          </a:bodyPr>
          <a:lstStyle/>
          <a:p>
            <a:r>
              <a:rPr lang="cs-CZ" sz="3200" b="1" dirty="0">
                <a:latin typeface="Tahoma" panose="020B0604030504040204" pitchFamily="34" charset="0"/>
                <a:ea typeface="Tahoma" panose="020B0604030504040204" pitchFamily="34" charset="0"/>
                <a:cs typeface="Tahoma" panose="020B0604030504040204" pitchFamily="34" charset="0"/>
              </a:rPr>
              <a:t>ERDERA</a:t>
            </a:r>
            <a:r>
              <a:rPr lang="cs-CZ" sz="2400" b="1" dirty="0">
                <a:latin typeface="Tahoma" panose="020B0604030504040204" pitchFamily="34" charset="0"/>
                <a:ea typeface="Tahoma" panose="020B0604030504040204" pitchFamily="34" charset="0"/>
                <a:cs typeface="Tahoma" panose="020B0604030504040204" pitchFamily="34" charset="0"/>
              </a:rPr>
              <a:t> – </a:t>
            </a:r>
            <a:r>
              <a:rPr lang="cs-CZ" sz="3200" b="1" dirty="0">
                <a:latin typeface="Tahoma" panose="020B0604030504040204" pitchFamily="34" charset="0"/>
                <a:ea typeface="Tahoma" panose="020B0604030504040204" pitchFamily="34" charset="0"/>
                <a:cs typeface="Tahoma" panose="020B0604030504040204" pitchFamily="34" charset="0"/>
              </a:rPr>
              <a:t>Předložení návrhu projektu</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446065"/>
            <a:ext cx="9982200" cy="7031245"/>
          </a:xfrm>
          <a:prstGeom prst="rect">
            <a:avLst/>
          </a:prstGeom>
          <a:noFill/>
        </p:spPr>
        <p:txBody>
          <a:bodyPr wrap="square" rtlCol="0" anchor="ctr">
            <a:spAutoFit/>
          </a:bodyPr>
          <a:lstStyle/>
          <a:p>
            <a:pPr algn="just"/>
            <a:endParaRPr lang="cs-CZ" sz="2400" b="1" dirty="0"/>
          </a:p>
          <a:p>
            <a:pPr algn="just"/>
            <a:r>
              <a:rPr lang="cs-CZ" sz="2400" b="1" dirty="0"/>
              <a:t>Výzva je dvoukolová: </a:t>
            </a:r>
          </a:p>
          <a:p>
            <a:pPr algn="just"/>
            <a:endParaRPr lang="cs-CZ" sz="2000" b="1" dirty="0"/>
          </a:p>
          <a:p>
            <a:pPr marL="342900" indent="-342900" algn="just">
              <a:buFont typeface="Arial" panose="020B0604020202020204" pitchFamily="34" charset="0"/>
              <a:buChar char="•"/>
            </a:pPr>
            <a:r>
              <a:rPr lang="cs-CZ" sz="2000" b="1" dirty="0" err="1">
                <a:latin typeface="Tahoma" panose="020B0604030504040204" pitchFamily="34" charset="0"/>
                <a:ea typeface="Tahoma" panose="020B0604030504040204" pitchFamily="34" charset="0"/>
                <a:cs typeface="Tahoma" panose="020B0604030504040204" pitchFamily="34" charset="0"/>
              </a:rPr>
              <a:t>Pre-proposal</a:t>
            </a:r>
            <a:endParaRPr lang="cs-CZ" sz="20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Návrh projektu předkládá koordinátor projektového konsorcia do </a:t>
            </a:r>
            <a:r>
              <a:rPr lang="cs-CZ" dirty="0" err="1">
                <a:latin typeface="Tahoma" panose="020B0604030504040204" pitchFamily="34" charset="0"/>
                <a:ea typeface="Tahoma" panose="020B0604030504040204" pitchFamily="34" charset="0"/>
                <a:cs typeface="Tahoma" panose="020B0604030504040204" pitchFamily="34" charset="0"/>
              </a:rPr>
              <a:t>deadlinu</a:t>
            </a:r>
            <a:r>
              <a:rPr lang="cs-CZ" dirty="0">
                <a:latin typeface="Tahoma" panose="020B0604030504040204" pitchFamily="34" charset="0"/>
                <a:ea typeface="Tahoma" panose="020B0604030504040204" pitchFamily="34" charset="0"/>
                <a:cs typeface="Tahoma" panose="020B0604030504040204" pitchFamily="34" charset="0"/>
              </a:rPr>
              <a:t> stanoveného sekretariátem výzvy ERDERA </a:t>
            </a:r>
            <a:r>
              <a:rPr lang="cs-CZ" b="1" dirty="0">
                <a:latin typeface="Tahoma" panose="020B0604030504040204" pitchFamily="34" charset="0"/>
                <a:ea typeface="Tahoma" panose="020B0604030504040204" pitchFamily="34" charset="0"/>
                <a:cs typeface="Tahoma" panose="020B0604030504040204" pitchFamily="34" charset="0"/>
              </a:rPr>
              <a:t>(13.2.2025, 14:00 CET) prostřednictvím elektronického systému dostupného na oficiálních stránkách ERDERA: </a:t>
            </a:r>
            <a:r>
              <a:rPr lang="en-US" b="1" dirty="0">
                <a:hlinkClick r:id="rId5"/>
              </a:rPr>
              <a:t>ERDERA - European Rare Diseases Research Alliance</a:t>
            </a:r>
            <a:r>
              <a:rPr lang="cs-CZ" b="1" dirty="0"/>
              <a:t>;</a:t>
            </a:r>
            <a:endParaRPr lang="cs-CZ"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Následně probíhá formální kontrola způsobilosti jak na mezinárodní, tak národní úrovni;</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Poté probíhá odborné hodnocení projektů mezinárodními experty;</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Hodnotitelé sestaví tzv. </a:t>
            </a:r>
            <a:r>
              <a:rPr lang="cs-CZ" dirty="0" err="1">
                <a:latin typeface="Tahoma" panose="020B0604030504040204" pitchFamily="34" charset="0"/>
                <a:ea typeface="Tahoma" panose="020B0604030504040204" pitchFamily="34" charset="0"/>
                <a:cs typeface="Tahoma" panose="020B0604030504040204" pitchFamily="34" charset="0"/>
              </a:rPr>
              <a:t>ranking</a:t>
            </a:r>
            <a:r>
              <a:rPr lang="cs-CZ" dirty="0">
                <a:latin typeface="Tahoma" panose="020B0604030504040204" pitchFamily="34" charset="0"/>
                <a:ea typeface="Tahoma" panose="020B0604030504040204" pitchFamily="34" charset="0"/>
                <a:cs typeface="Tahoma" panose="020B0604030504040204" pitchFamily="34" charset="0"/>
              </a:rPr>
              <a:t> list projektů, </a:t>
            </a:r>
            <a:r>
              <a:rPr lang="cs-CZ" u="sng" dirty="0">
                <a:latin typeface="Tahoma" panose="020B0604030504040204" pitchFamily="34" charset="0"/>
                <a:ea typeface="Tahoma" panose="020B0604030504040204" pitchFamily="34" charset="0"/>
                <a:cs typeface="Tahoma" panose="020B0604030504040204" pitchFamily="34" charset="0"/>
              </a:rPr>
              <a:t>které doporučí k postupu do 2. kola.</a:t>
            </a:r>
          </a:p>
          <a:p>
            <a:pPr marL="342900" indent="-342900" algn="just">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Full </a:t>
            </a:r>
            <a:r>
              <a:rPr lang="cs-CZ" sz="2000" b="1" dirty="0" err="1">
                <a:latin typeface="Tahoma" panose="020B0604030504040204" pitchFamily="34" charset="0"/>
                <a:ea typeface="Tahoma" panose="020B0604030504040204" pitchFamily="34" charset="0"/>
                <a:cs typeface="Tahoma" panose="020B0604030504040204" pitchFamily="34" charset="0"/>
              </a:rPr>
              <a:t>proposal</a:t>
            </a:r>
            <a:r>
              <a:rPr lang="cs-CZ" sz="2000" b="1" dirty="0">
                <a:latin typeface="Tahoma" panose="020B0604030504040204" pitchFamily="34" charset="0"/>
                <a:ea typeface="Tahoma" panose="020B0604030504040204" pitchFamily="34" charset="0"/>
                <a:cs typeface="Tahoma" panose="020B0604030504040204" pitchFamily="34" charset="0"/>
              </a:rPr>
              <a:t> </a:t>
            </a:r>
            <a:endParaRPr lang="cs-CZ"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Návrh projektu předkládá koordinátor projektového konsorcia do </a:t>
            </a:r>
            <a:r>
              <a:rPr lang="cs-CZ" dirty="0" err="1">
                <a:latin typeface="Tahoma" panose="020B0604030504040204" pitchFamily="34" charset="0"/>
                <a:ea typeface="Tahoma" panose="020B0604030504040204" pitchFamily="34" charset="0"/>
                <a:cs typeface="Tahoma" panose="020B0604030504040204" pitchFamily="34" charset="0"/>
              </a:rPr>
              <a:t>deadlinu</a:t>
            </a:r>
            <a:r>
              <a:rPr lang="cs-CZ" dirty="0">
                <a:latin typeface="Tahoma" panose="020B0604030504040204" pitchFamily="34" charset="0"/>
                <a:ea typeface="Tahoma" panose="020B0604030504040204" pitchFamily="34" charset="0"/>
                <a:cs typeface="Tahoma" panose="020B0604030504040204" pitchFamily="34" charset="0"/>
              </a:rPr>
              <a:t> stanoveného sekretariátem výzvy ERDERA </a:t>
            </a:r>
            <a:r>
              <a:rPr lang="cs-CZ" b="1" dirty="0">
                <a:latin typeface="Tahoma" panose="020B0604030504040204" pitchFamily="34" charset="0"/>
                <a:ea typeface="Tahoma" panose="020B0604030504040204" pitchFamily="34" charset="0"/>
                <a:cs typeface="Tahoma" panose="020B0604030504040204" pitchFamily="34" charset="0"/>
              </a:rPr>
              <a:t>(9.7.2025, 14:00 CEST);</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Následně probíhá formální kontrola způsobilosti jak na mezinárodní, tak národní úrovni;</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Poté probíhá odborné hodnocení projektů mezinárodními experty;</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Hodnotitelé sestaví tzv. </a:t>
            </a:r>
            <a:r>
              <a:rPr lang="cs-CZ" dirty="0" err="1">
                <a:latin typeface="Tahoma" panose="020B0604030504040204" pitchFamily="34" charset="0"/>
                <a:ea typeface="Tahoma" panose="020B0604030504040204" pitchFamily="34" charset="0"/>
                <a:cs typeface="Tahoma" panose="020B0604030504040204" pitchFamily="34" charset="0"/>
              </a:rPr>
              <a:t>ranking</a:t>
            </a:r>
            <a:r>
              <a:rPr lang="cs-CZ" dirty="0">
                <a:latin typeface="Tahoma" panose="020B0604030504040204" pitchFamily="34" charset="0"/>
                <a:ea typeface="Tahoma" panose="020B0604030504040204" pitchFamily="34" charset="0"/>
                <a:cs typeface="Tahoma" panose="020B0604030504040204" pitchFamily="34" charset="0"/>
              </a:rPr>
              <a:t> list projektů, </a:t>
            </a:r>
            <a:r>
              <a:rPr lang="cs-CZ" u="sng" dirty="0">
                <a:latin typeface="Tahoma" panose="020B0604030504040204" pitchFamily="34" charset="0"/>
                <a:ea typeface="Tahoma" panose="020B0604030504040204" pitchFamily="34" charset="0"/>
                <a:cs typeface="Tahoma" panose="020B0604030504040204" pitchFamily="34" charset="0"/>
              </a:rPr>
              <a:t>které doporučí k financování.</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V případě vysoké kvality projektů a nedostatečných finančních zdrojů rozhoduje o konečném výběru projektů uskupení zástupců financujících organizací participujících ve výzvě na základě výběrových kritérií. </a:t>
            </a:r>
          </a:p>
          <a:p>
            <a:pPr marL="342900" indent="-342900" algn="l">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sp>
        <p:nvSpPr>
          <p:cNvPr id="18" name="Textové pole 2">
            <a:extLst>
              <a:ext uri="{FF2B5EF4-FFF2-40B4-BE49-F238E27FC236}">
                <a16:creationId xmlns:a16="http://schemas.microsoft.com/office/drawing/2014/main" id="{CCEBB659-3F7B-4AFB-A66D-BCE07512F994}"/>
              </a:ext>
            </a:extLst>
          </p:cNvPr>
          <p:cNvSpPr txBox="1">
            <a:spLocks noChangeArrowheads="1"/>
          </p:cNvSpPr>
          <p:nvPr/>
        </p:nvSpPr>
        <p:spPr bwMode="auto">
          <a:xfrm>
            <a:off x="3235953" y="2109997"/>
            <a:ext cx="5413375" cy="2740025"/>
          </a:xfrm>
          <a:prstGeom prst="rect">
            <a:avLst/>
          </a:prstGeom>
          <a:solidFill>
            <a:srgbClr val="FFFFFF"/>
          </a:solidFill>
          <a:ln w="34925">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400" b="1" dirty="0" err="1">
                <a:solidFill>
                  <a:srgbClr val="4472C4"/>
                </a:solidFill>
                <a:effectLst/>
                <a:latin typeface="Tahoma" panose="020B0604030504040204" pitchFamily="34" charset="0"/>
                <a:ea typeface="Calibri" panose="020F0502020204030204" pitchFamily="34" charset="0"/>
                <a:cs typeface="Times New Roman" panose="02020603050405020304" pitchFamily="18" charset="0"/>
              </a:rPr>
              <a:t>Widening</a:t>
            </a:r>
            <a:r>
              <a:rPr lang="cs-CZ" sz="1400" b="1" dirty="0">
                <a:solidFill>
                  <a:srgbClr val="4472C4"/>
                </a:solidFill>
                <a:effectLst/>
                <a:latin typeface="Tahoma" panose="020B0604030504040204" pitchFamily="34" charset="0"/>
                <a:ea typeface="Calibri" panose="020F0502020204030204" pitchFamily="34" charset="0"/>
                <a:cs typeface="Times New Roman" panose="02020603050405020304" pitchFamily="18" charset="0"/>
              </a:rPr>
              <a:t> proces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Prostřednictvím tzv. </a:t>
            </a:r>
            <a:r>
              <a:rPr lang="cs-CZ" sz="12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widening</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procesu je umožněno výzkumným týmům z </a:t>
            </a:r>
            <a:r>
              <a:rPr lang="cs-CZ" sz="12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podreprezentovaných</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zemí / EU-13 (mezi které patří i ČR), </a:t>
            </a:r>
            <a:r>
              <a:rPr lang="cs-CZ" sz="12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přidat se k úspěšnému konsorciu, které postoupilo do 2. kola výzvy. </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Podmínkou je, že výzkumný tým musí prokázat přidanou hodnotu pro projekt, ke kterému přistupuje a koordinátor takového projektu s přistoupením bude souhlasit formou vydání tzv.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Letter</a:t>
            </a:r>
            <a:r>
              <a:rPr lang="cs-CZ" sz="1200" i="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of</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Intent</a:t>
            </a:r>
            <a:r>
              <a:rPr lang="cs-CZ" sz="1200" i="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či jiného obdobného dokumentu. V neposlední řadě </a:t>
            </a:r>
            <a:r>
              <a:rPr lang="cs-CZ" sz="12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příslušná financující organizace musí potvrdit disponibilní rozpočtové prostředky pro tento účel a souhlasit s procesem přistoupením k úspěšnému projektu po 1. kole výzvy.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9139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9840022" cy="1059264"/>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ERDERA – Mezinárodní hodnocení</a:t>
            </a:r>
          </a:p>
          <a:p>
            <a:endParaRPr lang="cs-CZ" sz="3200" b="1" dirty="0">
              <a:latin typeface="+mn-lt"/>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88900" y="843896"/>
            <a:ext cx="10439400" cy="5713231"/>
          </a:xfrm>
          <a:prstGeom prst="rect">
            <a:avLst/>
          </a:prstGeom>
          <a:noFill/>
        </p:spPr>
        <p:txBody>
          <a:bodyPr wrap="square" rtlCol="0" anchor="ctr">
            <a:spAutoFit/>
          </a:bodyPr>
          <a:lstStyle/>
          <a:p>
            <a:pPr marL="457200" indent="-457200" algn="l">
              <a:buFont typeface="Arial" panose="020B0604020202020204" pitchFamily="34" charset="0"/>
              <a:buChar char="•"/>
            </a:pPr>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000" b="1" u="sng" dirty="0">
                <a:effectLst/>
                <a:latin typeface="Tahoma" panose="020B0604030504040204" pitchFamily="34" charset="0"/>
                <a:ea typeface="Tahoma" panose="020B0604030504040204" pitchFamily="34" charset="0"/>
                <a:cs typeface="Tahoma" panose="020B0604030504040204" pitchFamily="34" charset="0"/>
              </a:rPr>
              <a:t>Hodnocení (</a:t>
            </a:r>
            <a:r>
              <a:rPr lang="cs-CZ" sz="2000" b="1" u="sng" dirty="0" err="1">
                <a:effectLst/>
                <a:latin typeface="Tahoma" panose="020B0604030504040204" pitchFamily="34" charset="0"/>
                <a:ea typeface="Tahoma" panose="020B0604030504040204" pitchFamily="34" charset="0"/>
                <a:cs typeface="Tahoma" panose="020B0604030504040204" pitchFamily="34" charset="0"/>
              </a:rPr>
              <a:t>pre</a:t>
            </a:r>
            <a:r>
              <a:rPr lang="cs-CZ" sz="2000" b="1" u="sng" dirty="0">
                <a:effectLst/>
                <a:latin typeface="Tahoma" panose="020B0604030504040204" pitchFamily="34" charset="0"/>
                <a:ea typeface="Tahoma" panose="020B0604030504040204" pitchFamily="34" charset="0"/>
                <a:cs typeface="Tahoma" panose="020B0604030504040204" pitchFamily="34" charset="0"/>
              </a:rPr>
              <a:t>- a full </a:t>
            </a:r>
            <a:r>
              <a:rPr lang="cs-CZ" sz="2000" b="1" u="sng" dirty="0" err="1">
                <a:effectLst/>
                <a:latin typeface="Tahoma" panose="020B0604030504040204" pitchFamily="34" charset="0"/>
                <a:ea typeface="Tahoma" panose="020B0604030504040204" pitchFamily="34" charset="0"/>
                <a:cs typeface="Tahoma" panose="020B0604030504040204" pitchFamily="34" charset="0"/>
              </a:rPr>
              <a:t>proposals</a:t>
            </a:r>
            <a:r>
              <a:rPr lang="cs-CZ" sz="2000" b="1" u="sng" dirty="0">
                <a:effectLst/>
                <a:latin typeface="Tahoma" panose="020B0604030504040204" pitchFamily="34" charset="0"/>
                <a:ea typeface="Tahoma" panose="020B0604030504040204" pitchFamily="34" charset="0"/>
                <a:cs typeface="Tahoma" panose="020B0604030504040204" pitchFamily="34" charset="0"/>
              </a:rPr>
              <a:t>) bude provedeno na základě tří hlavních kritérií: </a:t>
            </a:r>
            <a:endParaRPr lang="cs-CZ" sz="2400" dirty="0">
              <a:latin typeface="Tahoma" panose="020B0604030504040204" pitchFamily="34" charset="0"/>
              <a:ea typeface="Tahoma" panose="020B0604030504040204" pitchFamily="34" charset="0"/>
              <a:cs typeface="Tahoma" panose="020B0604030504040204" pitchFamily="34" charset="0"/>
            </a:endParaRPr>
          </a:p>
          <a:p>
            <a:pPr lvl="2" algn="just">
              <a:lnSpc>
                <a:spcPct val="107000"/>
              </a:lnSpc>
            </a:pPr>
            <a:r>
              <a:rPr lang="cs-CZ" b="1" dirty="0">
                <a:effectLst/>
                <a:latin typeface="Tahoma" panose="020B0604030504040204" pitchFamily="34" charset="0"/>
                <a:ea typeface="Tahoma" panose="020B0604030504040204" pitchFamily="34" charset="0"/>
                <a:cs typeface="Tahoma" panose="020B0604030504040204" pitchFamily="34" charset="0"/>
              </a:rPr>
              <a:t>		1. Excelence; 2. Dopad; 3. Implementace</a:t>
            </a:r>
          </a:p>
          <a:p>
            <a:pPr algn="just"/>
            <a:endParaRPr lang="cs-CZ" dirty="0"/>
          </a:p>
          <a:p>
            <a:pPr algn="just"/>
            <a:r>
              <a:rPr lang="cs-CZ" b="1" dirty="0" err="1"/>
              <a:t>Pre-proposals</a:t>
            </a:r>
            <a:r>
              <a:rPr lang="cs-CZ" b="1" dirty="0"/>
              <a:t>: </a:t>
            </a:r>
            <a:r>
              <a:rPr lang="cs-CZ" dirty="0"/>
              <a:t>Každé kritérium bude hodnoceno do max. výše 5ti bodů. Váhový faktor pro kritérium excelence bude dva. Max. celkový počet bodů za každý návrh tedy může být 20. Ke schválení žádosti pro fázi úplného návrhu, musí projekt získat min. 3 body (z 5ti) za každé jednotlivé hodnotící kritérium + projekt musí získat min. 15 bodů za celkové hodnocení v rámci hlasování odborníků. </a:t>
            </a:r>
          </a:p>
          <a:p>
            <a:pPr algn="just"/>
            <a:endParaRPr lang="cs-CZ" b="1" dirty="0"/>
          </a:p>
          <a:p>
            <a:pPr algn="just"/>
            <a:r>
              <a:rPr lang="cs-CZ" b="1" dirty="0"/>
              <a:t>Full-</a:t>
            </a:r>
            <a:r>
              <a:rPr lang="cs-CZ" b="1" dirty="0" err="1"/>
              <a:t>proposals</a:t>
            </a:r>
            <a:r>
              <a:rPr lang="cs-CZ" b="1" dirty="0"/>
              <a:t>: </a:t>
            </a:r>
            <a:r>
              <a:rPr lang="cs-CZ" dirty="0"/>
              <a:t>Každý návrh budou hodnotit tři recenzenti a jeden recenzent z řad pacientů. Každé kritérium může být hodnoceno až 5ti body. Váhový faktor pro kritérium excelence bude dva. Max. celkový počet bodů může být tedy 20. Celková prahová hodnota pro hlasování odborníků je 15 bodů. Úplné návrhy projektů navíc přezkoumá recenzent z řad pacientů. Max. počet bodů na jednoho odborníka z řad pacientů je 15 bodů s prahovou hodnotou 10 bodů. Tyto návrhy budou také hodnoceny etickou komisí. </a:t>
            </a:r>
            <a:endParaRPr lang="cs-CZ" sz="1600" dirty="0"/>
          </a:p>
          <a:p>
            <a:pPr marL="285750" indent="-285750" algn="just">
              <a:buFont typeface="Wingdings" panose="05000000000000000000" pitchFamily="2" charset="2"/>
              <a:buChar char="Ø"/>
            </a:pPr>
            <a:r>
              <a:rPr lang="cs-CZ" sz="1600" b="1" dirty="0"/>
              <a:t>Celkové max. bodové hodnocení, které lze konsorciu udělit po sečtení hodnocení jednotlivých odborníků je 75 bodů. Min. práh, který bude brán v úvahu pro financování bude 55 bodů. Financovány budou pouze ty projekty, které budou schváleny jak vědeckým, tak etickým hodnocením. </a:t>
            </a:r>
          </a:p>
          <a:p>
            <a:pPr marL="285750" indent="-285750" algn="just">
              <a:buFont typeface="Wingdings" panose="05000000000000000000" pitchFamily="2" charset="2"/>
              <a:buChar char="Ø"/>
            </a:pPr>
            <a:endParaRPr lang="cs-CZ" b="1" dirty="0"/>
          </a:p>
        </p:txBody>
      </p:sp>
      <p:sp>
        <p:nvSpPr>
          <p:cNvPr id="18" name="Textové pole 2">
            <a:extLst>
              <a:ext uri="{FF2B5EF4-FFF2-40B4-BE49-F238E27FC236}">
                <a16:creationId xmlns:a16="http://schemas.microsoft.com/office/drawing/2014/main" id="{752259D5-C62C-4E47-AC23-C2A872CA53CA}"/>
              </a:ext>
            </a:extLst>
          </p:cNvPr>
          <p:cNvSpPr txBox="1">
            <a:spLocks noChangeArrowheads="1"/>
          </p:cNvSpPr>
          <p:nvPr/>
        </p:nvSpPr>
        <p:spPr bwMode="auto">
          <a:xfrm>
            <a:off x="3822700" y="2684511"/>
            <a:ext cx="4003676" cy="2032000"/>
          </a:xfrm>
          <a:prstGeom prst="rect">
            <a:avLst/>
          </a:prstGeom>
          <a:solidFill>
            <a:srgbClr val="FFFFFF"/>
          </a:solidFill>
          <a:ln w="25400">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400"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Redress</a:t>
            </a:r>
            <a:r>
              <a:rPr lang="cs-CZ" sz="1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cs-CZ" sz="1400"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Procedure</a:t>
            </a:r>
            <a:r>
              <a:rPr lang="cs-CZ" sz="1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cs-CZ" sz="1300" dirty="0">
                <a:solidFill>
                  <a:srgbClr val="000000"/>
                </a:solidFill>
                <a:effectLst/>
                <a:latin typeface="Tahoma" panose="020B0604030504040204" pitchFamily="34" charset="0"/>
                <a:ea typeface="Tahoma" panose="020B0604030504040204" pitchFamily="34" charset="0"/>
                <a:cs typeface="Tahoma" panose="020B0604030504040204" pitchFamily="34" charset="0"/>
              </a:rPr>
              <a:t>Žadatelé mohou podat odvolání proti výsledku hodnocení, pokud mají podezření na porušení postupů hodnocení a výběru. Tento nápravný postup se vztahuje pouze na procesní aspekty výzvy. Náprava nezpochybňuje vědecké nebo technick</a:t>
            </a:r>
            <a:r>
              <a:rPr lang="cs-CZ" sz="1300" dirty="0">
                <a:solidFill>
                  <a:srgbClr val="000000"/>
                </a:solidFill>
                <a:latin typeface="Tahoma" panose="020B0604030504040204" pitchFamily="34" charset="0"/>
                <a:ea typeface="Tahoma" panose="020B0604030504040204" pitchFamily="34" charset="0"/>
                <a:cs typeface="Tahoma" panose="020B0604030504040204" pitchFamily="34" charset="0"/>
              </a:rPr>
              <a:t>é posouzení odpovídajícím způsobem kvalifikovaných expertů/hodnotitelů. </a:t>
            </a:r>
            <a:endParaRPr lang="cs-CZ" sz="13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514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ERDERA – Finanční mechanismus</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0" y="1077783"/>
            <a:ext cx="10367537" cy="5878532"/>
          </a:xfrm>
          <a:prstGeom prst="rect">
            <a:avLst/>
          </a:prstGeom>
          <a:noFill/>
        </p:spPr>
        <p:txBody>
          <a:bodyPr wrap="square" rtlCol="0" anchor="ctr">
            <a:spAutoFit/>
          </a:bodyPr>
          <a:lstStyle/>
          <a:p>
            <a:pPr marL="457200" indent="-457200" algn="just">
              <a:buFont typeface="Arial" panose="020B0604020202020204" pitchFamily="34" charset="0"/>
              <a:buChar char="•"/>
            </a:pPr>
            <a:r>
              <a:rPr lang="cs-CZ" sz="2200" dirty="0">
                <a:latin typeface="Tahoma" panose="020B0604030504040204" pitchFamily="34" charset="0"/>
                <a:ea typeface="Tahoma" panose="020B0604030504040204" pitchFamily="34" charset="0"/>
                <a:cs typeface="Tahoma" panose="020B0604030504040204" pitchFamily="34" charset="0"/>
              </a:rPr>
              <a:t>ČR prostřednictvím národního poskytovatele (MZ ČR) poskytuje národní prostředky z účelové podpory na podporu českých úspěšných žadatelů ve výzvě.  </a:t>
            </a:r>
          </a:p>
          <a:p>
            <a:pPr marL="457200" indent="-457200" algn="just">
              <a:buFont typeface="Arial" panose="020B0604020202020204" pitchFamily="34" charset="0"/>
              <a:buChar char="•"/>
            </a:pPr>
            <a:endParaRPr lang="cs-CZ" sz="22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200" dirty="0">
                <a:latin typeface="Tahoma" panose="020B0604030504040204" pitchFamily="34" charset="0"/>
                <a:ea typeface="Tahoma" panose="020B0604030504040204" pitchFamily="34" charset="0"/>
                <a:cs typeface="Tahoma" panose="020B0604030504040204" pitchFamily="34" charset="0"/>
              </a:rPr>
              <a:t>Každá země participující ve výzvě poskytuje finanční prostředky na podporu svých úspěšných žadatelů na základě své přidělené alokace. </a:t>
            </a:r>
          </a:p>
          <a:p>
            <a:pPr algn="just"/>
            <a:endParaRPr lang="cs-CZ" sz="22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200" dirty="0">
                <a:latin typeface="Tahoma" panose="020B0604030504040204" pitchFamily="34" charset="0"/>
                <a:ea typeface="Tahoma" panose="020B0604030504040204" pitchFamily="34" charset="0"/>
                <a:cs typeface="Tahoma" panose="020B0604030504040204" pitchFamily="34" charset="0"/>
              </a:rPr>
              <a:t>Maximální intenzita podpory dle typu subjektu a typu výzkumu viz tabulka str. 11: Podmínky pro zapojení českého uchazeče: </a:t>
            </a:r>
            <a:r>
              <a:rPr lang="cs-CZ" sz="2200" dirty="0">
                <a:hlinkClick r:id="rId5"/>
              </a:rPr>
              <a:t>Podminky-zapojeni-ceskeho-uchazece-do-ERDERA-Call.pdf</a:t>
            </a:r>
            <a:r>
              <a:rPr lang="cs-CZ" sz="2200" dirty="0"/>
              <a:t>.</a:t>
            </a:r>
          </a:p>
          <a:p>
            <a:pPr marL="457200" indent="-457200" algn="just">
              <a:buFont typeface="Arial" panose="020B0604020202020204" pitchFamily="34" charset="0"/>
              <a:buChar char="•"/>
            </a:pPr>
            <a:endParaRPr lang="cs-CZ" sz="2200" dirty="0"/>
          </a:p>
          <a:p>
            <a:pPr marL="457200" indent="-457200" algn="just">
              <a:buFont typeface="Arial" panose="020B0604020202020204" pitchFamily="34" charset="0"/>
              <a:buChar char="•"/>
            </a:pPr>
            <a:r>
              <a:rPr lang="cs-CZ" sz="2200" b="1" dirty="0"/>
              <a:t>Upozornění! Financování pacientských organizací (PAO): </a:t>
            </a:r>
            <a:r>
              <a:rPr lang="cs-CZ" sz="2200" dirty="0"/>
              <a:t>Výzva umožňuje centrální mechanismus financování, které je omezeno celkovou částkou 25 000 EUR na 3 roky a na jeden projekt bez ohledu na počet zúčastněných PAO. Více informací viz dokument </a:t>
            </a:r>
            <a:r>
              <a:rPr lang="cs-CZ" sz="2200" dirty="0" err="1"/>
              <a:t>Guidelines</a:t>
            </a:r>
            <a:r>
              <a:rPr lang="cs-CZ" sz="2200" dirty="0"/>
              <a:t> </a:t>
            </a:r>
            <a:r>
              <a:rPr lang="cs-CZ" sz="2200" dirty="0" err="1"/>
              <a:t>for</a:t>
            </a:r>
            <a:r>
              <a:rPr lang="cs-CZ" sz="2200" dirty="0"/>
              <a:t> Applicants (</a:t>
            </a:r>
            <a:r>
              <a:rPr lang="cs-CZ" sz="2200" dirty="0">
                <a:hlinkClick r:id="rId6"/>
              </a:rPr>
              <a:t>E-Rare-3</a:t>
            </a:r>
            <a:r>
              <a:rPr lang="cs-CZ" sz="2200" dirty="0"/>
              <a:t>). </a:t>
            </a:r>
          </a:p>
          <a:p>
            <a:pPr marL="457200" indent="-457200" algn="just">
              <a:buFont typeface="Arial" panose="020B0604020202020204" pitchFamily="34" charset="0"/>
              <a:buChar char="•"/>
            </a:pPr>
            <a:endParaRPr lang="cs-CZ" sz="2400" dirty="0"/>
          </a:p>
        </p:txBody>
      </p:sp>
    </p:spTree>
    <p:extLst>
      <p:ext uri="{BB962C8B-B14F-4D97-AF65-F5344CB8AC3E}">
        <p14:creationId xmlns:p14="http://schemas.microsoft.com/office/powerpoint/2010/main" val="233122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ERDERA – vyhledávání partnerů</a:t>
            </a:r>
            <a:endParaRPr lang="cs-CZ" sz="32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ovéPole 18">
            <a:extLst>
              <a:ext uri="{FF2B5EF4-FFF2-40B4-BE49-F238E27FC236}">
                <a16:creationId xmlns:a16="http://schemas.microsoft.com/office/drawing/2014/main" id="{970FAEA9-7B3E-48E0-A6BD-9B0B9AAD5ADE}"/>
              </a:ext>
            </a:extLst>
          </p:cNvPr>
          <p:cNvSpPr txBox="1"/>
          <p:nvPr/>
        </p:nvSpPr>
        <p:spPr>
          <a:xfrm>
            <a:off x="669568" y="1464093"/>
            <a:ext cx="9271236" cy="7940635"/>
          </a:xfrm>
          <a:prstGeom prst="rect">
            <a:avLst/>
          </a:prstGeom>
          <a:noFill/>
        </p:spPr>
        <p:txBody>
          <a:bodyPr wrap="square">
            <a:spAutoFit/>
          </a:bodyPr>
          <a:lstStyle/>
          <a:p>
            <a:pPr marL="285750" indent="-28575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ERDERA nevyužívá pro možnost hledání partnerů tzv. Partner </a:t>
            </a:r>
            <a:r>
              <a:rPr lang="cs-CZ" sz="2400" dirty="0" err="1">
                <a:latin typeface="Tahoma" panose="020B0604030504040204" pitchFamily="34" charset="0"/>
                <a:ea typeface="Tahoma" panose="020B0604030504040204" pitchFamily="34" charset="0"/>
                <a:cs typeface="Tahoma" panose="020B0604030504040204" pitchFamily="34" charset="0"/>
              </a:rPr>
              <a:t>Search</a:t>
            </a:r>
            <a:r>
              <a:rPr lang="cs-CZ" sz="2400" dirty="0">
                <a:latin typeface="Tahoma" panose="020B0604030504040204" pitchFamily="34" charset="0"/>
                <a:ea typeface="Tahoma" panose="020B0604030504040204" pitchFamily="34" charset="0"/>
                <a:cs typeface="Tahoma" panose="020B0604030504040204" pitchFamily="34" charset="0"/>
              </a:rPr>
              <a:t> </a:t>
            </a:r>
            <a:r>
              <a:rPr lang="cs-CZ" sz="2400" dirty="0" err="1">
                <a:latin typeface="Tahoma" panose="020B0604030504040204" pitchFamily="34" charset="0"/>
                <a:ea typeface="Tahoma" panose="020B0604030504040204" pitchFamily="34" charset="0"/>
                <a:cs typeface="Tahoma" panose="020B0604030504040204" pitchFamily="34" charset="0"/>
              </a:rPr>
              <a:t>Tool</a:t>
            </a:r>
            <a:r>
              <a:rPr lang="cs-CZ" sz="2400" dirty="0">
                <a:latin typeface="Tahoma" panose="020B0604030504040204" pitchFamily="34" charset="0"/>
                <a:ea typeface="Tahoma" panose="020B0604030504040204" pitchFamily="34" charset="0"/>
                <a:cs typeface="Tahoma" panose="020B0604030504040204" pitchFamily="34" charset="0"/>
              </a:rPr>
              <a:t> (jak je tomu v případě jiných výzev).</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cs-CZ" sz="2400" b="1" dirty="0">
                <a:latin typeface="Tahoma" panose="020B0604030504040204" pitchFamily="34" charset="0"/>
                <a:ea typeface="Tahoma" panose="020B0604030504040204" pitchFamily="34" charset="0"/>
                <a:cs typeface="Tahoma" panose="020B0604030504040204" pitchFamily="34" charset="0"/>
              </a:rPr>
              <a:t>Jak najít potenciální partnery? </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využití dosavadních kontaktů v rámci jiných společných projektů;</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přímé kontaktování zástupců zemí uvedených v Call text (</a:t>
            </a:r>
            <a:r>
              <a:rPr lang="cs-CZ" sz="2400" dirty="0">
                <a:hlinkClick r:id="rId5"/>
              </a:rPr>
              <a:t>E-Rare-3</a:t>
            </a:r>
            <a:r>
              <a:rPr lang="cs-CZ" sz="2400" dirty="0"/>
              <a:t>, </a:t>
            </a:r>
            <a:r>
              <a:rPr lang="cs-CZ" sz="2400" dirty="0">
                <a:latin typeface="Tahoma" panose="020B0604030504040204" pitchFamily="34" charset="0"/>
                <a:ea typeface="Tahoma" panose="020B0604030504040204" pitchFamily="34" charset="0"/>
                <a:cs typeface="Tahoma" panose="020B0604030504040204" pitchFamily="34" charset="0"/>
              </a:rPr>
              <a:t>od str. 20).</a:t>
            </a:r>
            <a:r>
              <a:rPr lang="cs-CZ" sz="2400" b="1" dirty="0">
                <a:latin typeface="Tahoma" panose="020B0604030504040204" pitchFamily="34" charset="0"/>
                <a:ea typeface="Tahoma" panose="020B0604030504040204" pitchFamily="34" charset="0"/>
                <a:cs typeface="Tahoma" panose="020B0604030504040204" pitchFamily="34" charset="0"/>
              </a:rPr>
              <a:t> </a:t>
            </a:r>
          </a:p>
          <a:p>
            <a:endParaRPr lang="cs-CZ" b="1"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Hledání partnerů • K vyhledávání také může uchazeč využít Partner </a:t>
            </a:r>
            <a:r>
              <a:rPr lang="cs-CZ" dirty="0" err="1"/>
              <a:t>Search</a:t>
            </a:r>
            <a:r>
              <a:rPr lang="cs-CZ" dirty="0"/>
              <a:t> </a:t>
            </a:r>
            <a:r>
              <a:rPr lang="cs-CZ" dirty="0" err="1"/>
              <a:t>Tool</a:t>
            </a:r>
            <a:endParaRPr lang="cs-CZ" dirty="0"/>
          </a:p>
        </p:txBody>
      </p:sp>
    </p:spTree>
    <p:extLst>
      <p:ext uri="{BB962C8B-B14F-4D97-AF65-F5344CB8AC3E}">
        <p14:creationId xmlns:p14="http://schemas.microsoft.com/office/powerpoint/2010/main" val="230532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9840022" cy="505267"/>
          </a:xfrm>
          <a:prstGeom prst="rect">
            <a:avLst/>
          </a:prstGeom>
        </p:spPr>
        <p:txBody>
          <a:bodyPr vert="horz" wrap="square" lIns="0" tIns="12700" rIns="0" bIns="0" rtlCol="0">
            <a:spAutoFit/>
          </a:bodyPr>
          <a:lstStyle/>
          <a:p>
            <a:r>
              <a:rPr lang="cs-CZ" sz="3200" b="1" dirty="0">
                <a:latin typeface="Tahoma" panose="020B0604030504040204" pitchFamily="34" charset="0"/>
                <a:ea typeface="Tahoma" panose="020B0604030504040204" pitchFamily="34" charset="0"/>
                <a:cs typeface="Tahoma" panose="020B0604030504040204" pitchFamily="34" charset="0"/>
              </a:rPr>
              <a:t>ERDERA – Seznam partnerů a alokace</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88900" y="1048272"/>
            <a:ext cx="11125200" cy="1877437"/>
          </a:xfrm>
          <a:prstGeom prst="rect">
            <a:avLst/>
          </a:prstGeom>
          <a:noFill/>
        </p:spPr>
        <p:txBody>
          <a:bodyPr wrap="square" rtlCol="0" anchor="ctr">
            <a:spAutoFit/>
          </a:bodyPr>
          <a:lstStyle/>
          <a:p>
            <a:pPr algn="l"/>
            <a:r>
              <a:rPr lang="cs-CZ" sz="2000" b="1" dirty="0">
                <a:latin typeface="Tahoma" panose="020B0604030504040204" pitchFamily="34" charset="0"/>
                <a:ea typeface="Tahoma" panose="020B0604030504040204" pitchFamily="34" charset="0"/>
                <a:cs typeface="Tahoma" panose="020B0604030504040204" pitchFamily="34" charset="0"/>
              </a:rPr>
              <a:t>Seznam partnerů a jejich alokací naleznete také v dokumentu Podmínky pro české uchazeče (</a:t>
            </a:r>
            <a:r>
              <a:rPr lang="cs-CZ" sz="2000" dirty="0">
                <a:hlinkClick r:id="rId5"/>
              </a:rPr>
              <a:t>Podminky-zapojeni-ceskeho-uchazece-do-ERDERA-Call.pdf</a:t>
            </a:r>
            <a:r>
              <a:rPr lang="cs-CZ" sz="2000" dirty="0">
                <a:latin typeface="Tahoma" panose="020B0604030504040204" pitchFamily="34" charset="0"/>
                <a:ea typeface="Tahoma" panose="020B0604030504040204" pitchFamily="34" charset="0"/>
                <a:cs typeface="Tahoma" panose="020B0604030504040204" pitchFamily="34" charset="0"/>
              </a:rPr>
              <a:t>, od str. 24) nebo na oficiálních stránkách partnerství ERDERA v dokumentu Call text od str. 16:</a:t>
            </a:r>
            <a:r>
              <a:rPr lang="cs-CZ" sz="2000" dirty="0">
                <a:hlinkClick r:id="rId6"/>
              </a:rPr>
              <a:t>E-Rare-3</a:t>
            </a:r>
            <a:r>
              <a:rPr lang="cs-CZ" sz="2000" dirty="0">
                <a:latin typeface="Tahoma" panose="020B0604030504040204" pitchFamily="34" charset="0"/>
                <a:ea typeface="Tahoma" panose="020B0604030504040204" pitchFamily="34" charset="0"/>
                <a:cs typeface="Tahoma" panose="020B0604030504040204" pitchFamily="34" charset="0"/>
              </a:rPr>
              <a:t>.</a:t>
            </a:r>
            <a:endParaRPr lang="cs-CZ" sz="2000" b="1"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pic>
        <p:nvPicPr>
          <p:cNvPr id="20" name="Obrázek 19">
            <a:extLst>
              <a:ext uri="{FF2B5EF4-FFF2-40B4-BE49-F238E27FC236}">
                <a16:creationId xmlns:a16="http://schemas.microsoft.com/office/drawing/2014/main" id="{50B3C815-97C2-4148-99DB-56C0CDA6A67D}"/>
              </a:ext>
            </a:extLst>
          </p:cNvPr>
          <p:cNvPicPr>
            <a:picLocks noChangeAspect="1"/>
          </p:cNvPicPr>
          <p:nvPr/>
        </p:nvPicPr>
        <p:blipFill>
          <a:blip r:embed="rId7"/>
          <a:stretch>
            <a:fillRect/>
          </a:stretch>
        </p:blipFill>
        <p:spPr>
          <a:xfrm>
            <a:off x="1190063" y="2040117"/>
            <a:ext cx="3947805" cy="2293542"/>
          </a:xfrm>
          <a:prstGeom prst="rect">
            <a:avLst/>
          </a:prstGeom>
        </p:spPr>
      </p:pic>
      <p:pic>
        <p:nvPicPr>
          <p:cNvPr id="23" name="Obrázek 22">
            <a:extLst>
              <a:ext uri="{FF2B5EF4-FFF2-40B4-BE49-F238E27FC236}">
                <a16:creationId xmlns:a16="http://schemas.microsoft.com/office/drawing/2014/main" id="{A991F56C-3CF1-4B79-8910-BAAC44F65607}"/>
              </a:ext>
            </a:extLst>
          </p:cNvPr>
          <p:cNvPicPr>
            <a:picLocks noChangeAspect="1"/>
          </p:cNvPicPr>
          <p:nvPr/>
        </p:nvPicPr>
        <p:blipFill>
          <a:blip r:embed="rId8"/>
          <a:stretch>
            <a:fillRect/>
          </a:stretch>
        </p:blipFill>
        <p:spPr>
          <a:xfrm>
            <a:off x="1190063" y="4434123"/>
            <a:ext cx="3979097" cy="2188282"/>
          </a:xfrm>
          <a:prstGeom prst="rect">
            <a:avLst/>
          </a:prstGeom>
        </p:spPr>
      </p:pic>
      <p:pic>
        <p:nvPicPr>
          <p:cNvPr id="25" name="Obrázek 24">
            <a:extLst>
              <a:ext uri="{FF2B5EF4-FFF2-40B4-BE49-F238E27FC236}">
                <a16:creationId xmlns:a16="http://schemas.microsoft.com/office/drawing/2014/main" id="{C579015B-464D-4D1A-8296-BD6109D83526}"/>
              </a:ext>
            </a:extLst>
          </p:cNvPr>
          <p:cNvPicPr>
            <a:picLocks noChangeAspect="1"/>
          </p:cNvPicPr>
          <p:nvPr/>
        </p:nvPicPr>
        <p:blipFill>
          <a:blip r:embed="rId9"/>
          <a:stretch>
            <a:fillRect/>
          </a:stretch>
        </p:blipFill>
        <p:spPr>
          <a:xfrm>
            <a:off x="5651500" y="2076853"/>
            <a:ext cx="3947805" cy="2247926"/>
          </a:xfrm>
          <a:prstGeom prst="rect">
            <a:avLst/>
          </a:prstGeom>
        </p:spPr>
      </p:pic>
      <p:pic>
        <p:nvPicPr>
          <p:cNvPr id="27" name="Obrázek 26">
            <a:extLst>
              <a:ext uri="{FF2B5EF4-FFF2-40B4-BE49-F238E27FC236}">
                <a16:creationId xmlns:a16="http://schemas.microsoft.com/office/drawing/2014/main" id="{FC05B700-EC52-4CAD-ACD1-A86986579F6D}"/>
              </a:ext>
            </a:extLst>
          </p:cNvPr>
          <p:cNvPicPr>
            <a:picLocks noChangeAspect="1"/>
          </p:cNvPicPr>
          <p:nvPr/>
        </p:nvPicPr>
        <p:blipFill>
          <a:blip r:embed="rId10"/>
          <a:stretch>
            <a:fillRect/>
          </a:stretch>
        </p:blipFill>
        <p:spPr>
          <a:xfrm>
            <a:off x="5651500" y="4422687"/>
            <a:ext cx="3947806" cy="2183318"/>
          </a:xfrm>
          <a:prstGeom prst="rect">
            <a:avLst/>
          </a:prstGeom>
        </p:spPr>
      </p:pic>
    </p:spTree>
    <p:extLst>
      <p:ext uri="{BB962C8B-B14F-4D97-AF65-F5344CB8AC3E}">
        <p14:creationId xmlns:p14="http://schemas.microsoft.com/office/powerpoint/2010/main" val="164637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420475" y="473866"/>
            <a:ext cx="9226908" cy="5810373"/>
          </a:xfrm>
          <a:prstGeom prst="rect">
            <a:avLst/>
          </a:prstGeom>
        </p:spPr>
        <p:txBody>
          <a:bodyPr vert="horz" wrap="square" lIns="0" tIns="12700" rIns="0" bIns="0" rtlCol="0">
            <a:spAutoFit/>
          </a:bodyPr>
          <a:lstStyle/>
          <a:p>
            <a:pPr marL="12700" algn="just">
              <a:spcBef>
                <a:spcPts val="100"/>
              </a:spcBef>
            </a:pPr>
            <a:r>
              <a:rPr lang="cs-CZ" sz="3200" b="1" dirty="0" err="1">
                <a:effectLst/>
                <a:latin typeface="Tahoma" panose="020B0604030504040204" pitchFamily="34" charset="0"/>
                <a:ea typeface="Tahoma" panose="020B0604030504040204" pitchFamily="34" charset="0"/>
                <a:cs typeface="Tahoma" panose="020B0604030504040204" pitchFamily="34" charset="0"/>
              </a:rPr>
              <a:t>Personalised</a:t>
            </a:r>
            <a:r>
              <a:rPr lang="cs-CZ" sz="3200" b="1" dirty="0">
                <a:effectLst/>
                <a:latin typeface="Tahoma" panose="020B0604030504040204" pitchFamily="34" charset="0"/>
                <a:ea typeface="Tahoma" panose="020B0604030504040204" pitchFamily="34" charset="0"/>
                <a:cs typeface="Tahoma" panose="020B0604030504040204" pitchFamily="34" charset="0"/>
              </a:rPr>
              <a:t> </a:t>
            </a:r>
            <a:r>
              <a:rPr lang="cs-CZ" sz="3200" b="1" dirty="0" err="1">
                <a:effectLst/>
                <a:latin typeface="Tahoma" panose="020B0604030504040204" pitchFamily="34" charset="0"/>
                <a:ea typeface="Tahoma" panose="020B0604030504040204" pitchFamily="34" charset="0"/>
                <a:cs typeface="Tahoma" panose="020B0604030504040204" pitchFamily="34" charset="0"/>
              </a:rPr>
              <a:t>Medicine</a:t>
            </a:r>
            <a:endParaRPr lang="cs-CZ" sz="3200" b="1" dirty="0">
              <a:latin typeface="Tahoma" panose="020B0604030504040204" pitchFamily="34" charset="0"/>
              <a:ea typeface="Tahoma" panose="020B0604030504040204" pitchFamily="34" charset="0"/>
              <a:cs typeface="Tahoma" panose="020B0604030504040204" pitchFamily="34" charset="0"/>
            </a:endParaRPr>
          </a:p>
          <a:p>
            <a:pPr marL="12700" algn="just">
              <a:spcBef>
                <a:spcPts val="100"/>
              </a:spcBef>
            </a:pPr>
            <a:r>
              <a:rPr lang="cs-CZ" sz="3200" b="1" dirty="0">
                <a:effectLst/>
                <a:latin typeface="Tahoma" panose="020B0604030504040204" pitchFamily="34" charset="0"/>
                <a:ea typeface="Tahoma" panose="020B0604030504040204" pitchFamily="34" charset="0"/>
                <a:cs typeface="Tahoma" panose="020B0604030504040204" pitchFamily="34" charset="0"/>
              </a:rPr>
              <a:t> (EP </a:t>
            </a:r>
            <a:r>
              <a:rPr lang="cs-CZ" sz="3200" b="1" dirty="0" err="1">
                <a:effectLst/>
                <a:latin typeface="Tahoma" panose="020B0604030504040204" pitchFamily="34" charset="0"/>
                <a:ea typeface="Tahoma" panose="020B0604030504040204" pitchFamily="34" charset="0"/>
                <a:cs typeface="Tahoma" panose="020B0604030504040204" pitchFamily="34" charset="0"/>
              </a:rPr>
              <a:t>PerMed</a:t>
            </a:r>
            <a:r>
              <a:rPr lang="cs-CZ" sz="3200" b="1" dirty="0">
                <a:effectLst/>
                <a:latin typeface="Tahoma" panose="020B0604030504040204" pitchFamily="34" charset="0"/>
                <a:ea typeface="Tahoma" panose="020B0604030504040204" pitchFamily="34" charset="0"/>
                <a:cs typeface="Tahoma" panose="020B0604030504040204" pitchFamily="34" charset="0"/>
              </a:rPr>
              <a:t>)</a:t>
            </a:r>
          </a:p>
          <a:p>
            <a:pPr marL="12700" algn="just">
              <a:spcBef>
                <a:spcPts val="100"/>
              </a:spcBef>
            </a:pPr>
            <a:endParaRPr lang="cs-CZ" sz="3200" b="1" dirty="0">
              <a:latin typeface="Calibri" panose="020F0502020204030204" pitchFamily="34" charset="0"/>
              <a:ea typeface="Calibri" panose="020F0502020204030204" pitchFamily="34" charset="0"/>
              <a:cs typeface="Times New Roman" panose="02020603050405020304" pitchFamily="18" charset="0"/>
            </a:endParaRPr>
          </a:p>
          <a:p>
            <a:pPr marL="12700" algn="just">
              <a:lnSpc>
                <a:spcPct val="100000"/>
              </a:lnSpc>
              <a:spcBef>
                <a:spcPts val="100"/>
              </a:spcBef>
            </a:pPr>
            <a:endParaRPr lang="cs-CZ" sz="2000" dirty="0">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cs-CZ" sz="1800" i="1" dirty="0">
                <a:solidFill>
                  <a:srgbClr val="0D0D0D"/>
                </a:solidFill>
                <a:effectLst/>
                <a:latin typeface="Tahoma" panose="020B0604030504040204" pitchFamily="34" charset="0"/>
                <a:ea typeface="Tahoma" panose="020B0604030504040204" pitchFamily="34" charset="0"/>
                <a:cs typeface="Tahoma" panose="020B0604030504040204" pitchFamily="34" charset="0"/>
              </a:rPr>
              <a:t>Vizí spolufinancovaného partnerství je zlepšit zdravotní výsledky v rámci udržitelných systémů zdravotní péče prostřednictvím výzkumu, vývoje a inovací. Klíčovou součástí je zavádění přístupů personalizované medicíny, které přinášejí prospěch pacientům, občanům i celé společnosti.</a:t>
            </a:r>
            <a:endParaRPr lang="cs-CZ" sz="18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Font typeface="Arial" panose="020B0604020202020204" pitchFamily="34" charset="0"/>
              <a:buChar char="•"/>
            </a:pPr>
            <a:r>
              <a:rPr lang="cs-CZ" sz="2000" b="1" i="0" dirty="0" err="1">
                <a:effectLst/>
                <a:latin typeface="Tahoma" panose="020B0604030504040204" pitchFamily="34" charset="0"/>
                <a:ea typeface="Tahoma" panose="020B0604030504040204" pitchFamily="34" charset="0"/>
                <a:cs typeface="Tahoma" panose="020B0604030504040204" pitchFamily="34" charset="0"/>
                <a:hlinkClick r:id="rId5"/>
              </a:rPr>
              <a:t>Personalised</a:t>
            </a:r>
            <a:r>
              <a:rPr lang="cs-CZ" sz="2000" b="1" i="0" dirty="0">
                <a:effectLst/>
                <a:latin typeface="Tahoma" panose="020B0604030504040204" pitchFamily="34" charset="0"/>
                <a:ea typeface="Tahoma" panose="020B0604030504040204" pitchFamily="34" charset="0"/>
                <a:cs typeface="Tahoma" panose="020B0604030504040204" pitchFamily="34" charset="0"/>
                <a:hlinkClick r:id="rId5"/>
              </a:rPr>
              <a:t> </a:t>
            </a:r>
            <a:r>
              <a:rPr lang="cs-CZ" sz="2000" b="1" i="0" dirty="0" err="1">
                <a:effectLst/>
                <a:latin typeface="Tahoma" panose="020B0604030504040204" pitchFamily="34" charset="0"/>
                <a:ea typeface="Tahoma" panose="020B0604030504040204" pitchFamily="34" charset="0"/>
                <a:cs typeface="Tahoma" panose="020B0604030504040204" pitchFamily="34" charset="0"/>
                <a:hlinkClick r:id="rId5"/>
              </a:rPr>
              <a:t>Medicine</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(EK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funding</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rate</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30 %)</a:t>
            </a:r>
            <a:endParaRPr lang="cs-CZ" sz="2000" i="1"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Návrh EP </a:t>
            </a:r>
            <a:r>
              <a:rPr lang="cs-CZ" sz="2000" dirty="0" err="1">
                <a:latin typeface="Tahoma" panose="020B0604030504040204" pitchFamily="34" charset="0"/>
                <a:ea typeface="Tahoma" panose="020B0604030504040204" pitchFamily="34" charset="0"/>
                <a:cs typeface="Tahoma" panose="020B0604030504040204" pitchFamily="34" charset="0"/>
              </a:rPr>
              <a:t>PerMed</a:t>
            </a:r>
            <a:r>
              <a:rPr lang="cs-CZ" sz="2000" dirty="0">
                <a:latin typeface="Tahoma" panose="020B0604030504040204" pitchFamily="34" charset="0"/>
                <a:ea typeface="Tahoma" panose="020B0604030504040204" pitchFamily="34" charset="0"/>
                <a:cs typeface="Tahoma" panose="020B0604030504040204" pitchFamily="34" charset="0"/>
              </a:rPr>
              <a:t> pozitivně hodnocen EK (5.10.2023)</a:t>
            </a:r>
          </a:p>
          <a:p>
            <a:pPr marL="342900" indent="-342900" algn="just">
              <a:lnSpc>
                <a:spcPct val="107000"/>
              </a:lnSpc>
              <a:spcAft>
                <a:spcPts val="800"/>
              </a:spcAf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Formálně se ČR připojila k partnerství podpisem dodatku ke GA s EK </a:t>
            </a:r>
            <a:r>
              <a:rPr lang="cs-CZ" sz="2000" b="1" dirty="0">
                <a:latin typeface="Tahoma" panose="020B0604030504040204" pitchFamily="34" charset="0"/>
                <a:ea typeface="Tahoma" panose="020B0604030504040204" pitchFamily="34" charset="0"/>
                <a:cs typeface="Tahoma" panose="020B0604030504040204" pitchFamily="34" charset="0"/>
              </a:rPr>
              <a:t>v květnu 2024.</a:t>
            </a:r>
          </a:p>
          <a:p>
            <a:pPr marL="342900" indent="-342900" algn="just">
              <a:lnSpc>
                <a:spcPct val="107000"/>
              </a:lnSpc>
              <a:spcAft>
                <a:spcPts val="800"/>
              </a:spcAf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MZ/AZV ČR </a:t>
            </a:r>
            <a:r>
              <a:rPr lang="cs-CZ" sz="2000" dirty="0">
                <a:latin typeface="Tahoma" panose="020B0604030504040204" pitchFamily="34" charset="0"/>
                <a:ea typeface="Tahoma" panose="020B0604030504040204" pitchFamily="34" charset="0"/>
                <a:cs typeface="Tahoma" panose="020B0604030504040204" pitchFamily="34" charset="0"/>
              </a:rPr>
              <a:t>se zapojily do 2. společné nadnárodní výzvy (JTC), která byla vyhlášena 16.12.2024. </a:t>
            </a:r>
            <a:endParaRPr lang="cs-CZ"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Font typeface="Arial" panose="020B0604020202020204" pitchFamily="34" charset="0"/>
              <a:buChar char="•"/>
            </a:pPr>
            <a:endParaRPr lang="cs-CZ" sz="2000" i="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8" name="Obrázek 17">
            <a:extLst>
              <a:ext uri="{FF2B5EF4-FFF2-40B4-BE49-F238E27FC236}">
                <a16:creationId xmlns:a16="http://schemas.microsoft.com/office/drawing/2014/main" id="{E302E4F0-2ECF-4C82-AD69-EDF75A777C1E}"/>
              </a:ext>
            </a:extLst>
          </p:cNvPr>
          <p:cNvPicPr>
            <a:picLocks noChangeAspect="1"/>
          </p:cNvPicPr>
          <p:nvPr/>
        </p:nvPicPr>
        <p:blipFill>
          <a:blip r:embed="rId6"/>
          <a:stretch>
            <a:fillRect/>
          </a:stretch>
        </p:blipFill>
        <p:spPr>
          <a:xfrm>
            <a:off x="5283145" y="425328"/>
            <a:ext cx="4814731" cy="1783559"/>
          </a:xfrm>
          <a:prstGeom prst="rect">
            <a:avLst/>
          </a:prstGeom>
        </p:spPr>
      </p:pic>
    </p:spTree>
    <p:extLst>
      <p:ext uri="{BB962C8B-B14F-4D97-AF65-F5344CB8AC3E}">
        <p14:creationId xmlns:p14="http://schemas.microsoft.com/office/powerpoint/2010/main" val="212817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3600" b="1" dirty="0">
                <a:latin typeface="+mn-lt"/>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241301" y="1373108"/>
            <a:ext cx="9601200" cy="4893647"/>
          </a:xfrm>
          <a:prstGeom prst="rect">
            <a:avLst/>
          </a:prstGeom>
          <a:noFill/>
        </p:spPr>
        <p:txBody>
          <a:bodyPr wrap="square" rtlCol="0" anchor="ctr">
            <a:spAutoFit/>
          </a:bodyPr>
          <a:lstStyle/>
          <a:p>
            <a:pPr algn="just"/>
            <a:r>
              <a:rPr lang="cs-CZ" sz="2400" b="1" dirty="0">
                <a:latin typeface="Tahoma" panose="020B0604030504040204" pitchFamily="34" charset="0"/>
                <a:ea typeface="Tahoma" panose="020B0604030504040204" pitchFamily="34" charset="0"/>
                <a:cs typeface="Tahoma" panose="020B0604030504040204" pitchFamily="34" charset="0"/>
              </a:rPr>
              <a:t>Druhá nadnárodní výzva: </a:t>
            </a:r>
            <a:r>
              <a:rPr lang="en-US"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Pharmacogenomic</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strategies</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for</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personalised</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medicine</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approaches</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(PGxPM2025)“</a:t>
            </a:r>
            <a:r>
              <a:rPr lang="en-US" sz="2000" b="0" i="0"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cs-CZ" sz="2000" b="1" dirty="0">
                <a:hlinkClick r:id="rId5"/>
              </a:rPr>
              <a:t> </a:t>
            </a:r>
            <a:r>
              <a:rPr lang="cs-CZ" sz="2400" b="1" dirty="0">
                <a:hlinkClick r:id="rId5"/>
              </a:rPr>
              <a:t>Výzva 2025 – AZV ČR</a:t>
            </a:r>
            <a:endParaRPr lang="cs-CZ" sz="2400" b="1" dirty="0"/>
          </a:p>
          <a:p>
            <a:pPr marL="457200" indent="-4572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Národní rozpočtová alokace na výzvu: </a:t>
            </a:r>
            <a:r>
              <a:rPr lang="cs-CZ" sz="2400" b="1" dirty="0">
                <a:latin typeface="Tahoma" panose="020B0604030504040204" pitchFamily="34" charset="0"/>
                <a:ea typeface="Tahoma" panose="020B0604030504040204" pitchFamily="34" charset="0"/>
                <a:cs typeface="Tahoma" panose="020B0604030504040204" pitchFamily="34" charset="0"/>
              </a:rPr>
              <a:t>500 000 EUR</a:t>
            </a: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Maximální výše podpory na projekt: </a:t>
            </a:r>
            <a:r>
              <a:rPr lang="cs-CZ" sz="2400" b="1" dirty="0">
                <a:latin typeface="Tahoma" panose="020B0604030504040204" pitchFamily="34" charset="0"/>
                <a:ea typeface="Tahoma" panose="020B0604030504040204" pitchFamily="34" charset="0"/>
                <a:cs typeface="Tahoma" panose="020B0604030504040204" pitchFamily="34" charset="0"/>
              </a:rPr>
              <a:t>250 000 EUR</a:t>
            </a: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Maximální intenzita podpory na projekt: Maximální možná intenzita podpory dle typu subjektu a typu výzkumu</a:t>
            </a: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Uchazeči: </a:t>
            </a:r>
            <a:r>
              <a:rPr lang="cs-CZ" sz="2400" b="1" dirty="0">
                <a:latin typeface="Tahoma" panose="020B0604030504040204" pitchFamily="34" charset="0"/>
                <a:ea typeface="Tahoma" panose="020B0604030504040204" pitchFamily="34" charset="0"/>
                <a:cs typeface="Tahoma" panose="020B0604030504040204" pitchFamily="34" charset="0"/>
              </a:rPr>
              <a:t>výzkumná organizace, podnik</a:t>
            </a:r>
            <a:endParaRPr lang="cs-CZ"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Doba trvání projektu:</a:t>
            </a:r>
            <a:r>
              <a:rPr lang="cs-CZ" sz="2400" b="1" dirty="0">
                <a:latin typeface="Tahoma" panose="020B0604030504040204" pitchFamily="34" charset="0"/>
                <a:ea typeface="Tahoma" panose="020B0604030504040204" pitchFamily="34" charset="0"/>
                <a:cs typeface="Tahoma" panose="020B0604030504040204" pitchFamily="34" charset="0"/>
              </a:rPr>
              <a:t> 3 roky / 36 měsíců</a:t>
            </a:r>
          </a:p>
          <a:p>
            <a:pPr algn="just"/>
            <a:r>
              <a:rPr lang="cs-CZ" sz="2400" b="1" dirty="0" err="1">
                <a:solidFill>
                  <a:srgbClr val="FF0000"/>
                </a:solidFill>
                <a:latin typeface="Tahoma" panose="020B0604030504040204" pitchFamily="34" charset="0"/>
                <a:ea typeface="Tahoma" panose="020B0604030504040204" pitchFamily="34" charset="0"/>
                <a:cs typeface="Tahoma" panose="020B0604030504040204" pitchFamily="34" charset="0"/>
              </a:rPr>
              <a:t>Pre-proposals</a:t>
            </a:r>
            <a:r>
              <a:rPr lang="cs-CZ" sz="2400" b="1" dirty="0">
                <a:solidFill>
                  <a:srgbClr val="FF0000"/>
                </a:solidFill>
                <a:latin typeface="Tahoma" panose="020B0604030504040204" pitchFamily="34" charset="0"/>
                <a:ea typeface="Tahoma" panose="020B0604030504040204" pitchFamily="34" charset="0"/>
                <a:cs typeface="Tahoma" panose="020B0604030504040204" pitchFamily="34" charset="0"/>
              </a:rPr>
              <a:t>: 18. 2. 2025 (14:00 CET)</a:t>
            </a:r>
          </a:p>
          <a:p>
            <a:pPr algn="just"/>
            <a:r>
              <a:rPr lang="cs-CZ" sz="2400" b="1" dirty="0">
                <a:latin typeface="Tahoma" panose="020B0604030504040204" pitchFamily="34" charset="0"/>
                <a:ea typeface="Tahoma" panose="020B0604030504040204" pitchFamily="34" charset="0"/>
                <a:cs typeface="Tahoma" panose="020B0604030504040204" pitchFamily="34" charset="0"/>
              </a:rPr>
              <a:t>Full </a:t>
            </a:r>
            <a:r>
              <a:rPr lang="cs-CZ" sz="2400" b="1" dirty="0" err="1">
                <a:latin typeface="Tahoma" panose="020B0604030504040204" pitchFamily="34" charset="0"/>
                <a:ea typeface="Tahoma" panose="020B0604030504040204" pitchFamily="34" charset="0"/>
                <a:cs typeface="Tahoma" panose="020B0604030504040204" pitchFamily="34" charset="0"/>
              </a:rPr>
              <a:t>proposals</a:t>
            </a:r>
            <a:r>
              <a:rPr lang="cs-CZ" sz="2400" b="1" dirty="0">
                <a:latin typeface="Tahoma" panose="020B0604030504040204" pitchFamily="34" charset="0"/>
                <a:ea typeface="Tahoma" panose="020B0604030504040204" pitchFamily="34" charset="0"/>
                <a:cs typeface="Tahoma" panose="020B0604030504040204" pitchFamily="34" charset="0"/>
              </a:rPr>
              <a:t>: 17. 6. 2025 (14:00 CEST)</a:t>
            </a:r>
          </a:p>
          <a:p>
            <a:pPr marL="457200" indent="-457200" algn="just">
              <a:buFont typeface="Arial" panose="020B0604020202020204" pitchFamily="34" charset="0"/>
              <a:buChar char="•"/>
            </a:pPr>
            <a:r>
              <a:rPr lang="cs-CZ" sz="2400" b="1" dirty="0">
                <a:solidFill>
                  <a:srgbClr val="FF0000"/>
                </a:solidFill>
                <a:latin typeface="Tahoma" panose="020B0604030504040204" pitchFamily="34" charset="0"/>
                <a:ea typeface="Tahoma" panose="020B0604030504040204" pitchFamily="34" charset="0"/>
                <a:cs typeface="Tahoma" panose="020B0604030504040204" pitchFamily="34" charset="0"/>
              </a:rPr>
              <a:t>Mezinárodní webinář: 9.1.2025 (13:00 – 14:30) </a:t>
            </a:r>
            <a:r>
              <a:rPr lang="en-US" sz="2400" dirty="0">
                <a:solidFill>
                  <a:srgbClr val="0000FF"/>
                </a:solidFill>
                <a:hlinkClick r:id="rId6">
                  <a:extLst>
                    <a:ext uri="{A12FA001-AC4F-418D-AE19-62706E023703}">
                      <ahyp:hlinkClr xmlns:ahyp="http://schemas.microsoft.com/office/drawing/2018/hyperlinkcolor" val="tx"/>
                    </a:ext>
                  </a:extLst>
                </a:hlinkClick>
              </a:rPr>
              <a:t>EP </a:t>
            </a:r>
            <a:r>
              <a:rPr lang="en-US" sz="2400" dirty="0" err="1">
                <a:solidFill>
                  <a:srgbClr val="0000FF"/>
                </a:solidFill>
                <a:hlinkClick r:id="rId6">
                  <a:extLst>
                    <a:ext uri="{A12FA001-AC4F-418D-AE19-62706E023703}">
                      <ahyp:hlinkClr xmlns:ahyp="http://schemas.microsoft.com/office/drawing/2018/hyperlinkcolor" val="tx"/>
                    </a:ext>
                  </a:extLst>
                </a:hlinkClick>
              </a:rPr>
              <a:t>PerMed</a:t>
            </a:r>
            <a:r>
              <a:rPr lang="en-US" sz="2400" dirty="0">
                <a:solidFill>
                  <a:srgbClr val="0000FF"/>
                </a:solidFill>
                <a:hlinkClick r:id="rId6">
                  <a:extLst>
                    <a:ext uri="{A12FA001-AC4F-418D-AE19-62706E023703}">
                      <ahyp:hlinkClr xmlns:ahyp="http://schemas.microsoft.com/office/drawing/2018/hyperlinkcolor" val="tx"/>
                    </a:ext>
                  </a:extLst>
                </a:hlinkClick>
              </a:rPr>
              <a:t> JTC2025 Information Day - European Partnership for </a:t>
            </a:r>
            <a:r>
              <a:rPr lang="en-US" sz="2400" dirty="0" err="1">
                <a:solidFill>
                  <a:srgbClr val="0000FF"/>
                </a:solidFill>
                <a:hlinkClick r:id="rId6">
                  <a:extLst>
                    <a:ext uri="{A12FA001-AC4F-418D-AE19-62706E023703}">
                      <ahyp:hlinkClr xmlns:ahyp="http://schemas.microsoft.com/office/drawing/2018/hyperlinkcolor" val="tx"/>
                    </a:ext>
                  </a:extLst>
                </a:hlinkClick>
              </a:rPr>
              <a:t>Personalised</a:t>
            </a:r>
            <a:r>
              <a:rPr lang="en-US" sz="2400" dirty="0">
                <a:solidFill>
                  <a:srgbClr val="0000FF"/>
                </a:solidFill>
                <a:hlinkClick r:id="rId6">
                  <a:extLst>
                    <a:ext uri="{A12FA001-AC4F-418D-AE19-62706E023703}">
                      <ahyp:hlinkClr xmlns:ahyp="http://schemas.microsoft.com/office/drawing/2018/hyperlinkcolor" val="tx"/>
                    </a:ext>
                  </a:extLst>
                </a:hlinkClick>
              </a:rPr>
              <a:t> Medicine - EP </a:t>
            </a:r>
            <a:r>
              <a:rPr lang="en-US" sz="2400" dirty="0" err="1">
                <a:solidFill>
                  <a:srgbClr val="FF0000"/>
                </a:solidFill>
                <a:hlinkClick r:id="rId6">
                  <a:extLst>
                    <a:ext uri="{A12FA001-AC4F-418D-AE19-62706E023703}">
                      <ahyp:hlinkClr xmlns:ahyp="http://schemas.microsoft.com/office/drawing/2018/hyperlinkcolor" val="tx"/>
                    </a:ext>
                  </a:extLst>
                </a:hlinkClick>
              </a:rPr>
              <a:t>PerMed</a:t>
            </a:r>
            <a:endParaRPr lang="cs-CZ"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775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05267"/>
          </a:xfrm>
          <a:prstGeom prst="rect">
            <a:avLst/>
          </a:prstGeom>
        </p:spPr>
        <p:txBody>
          <a:bodyPr vert="horz" wrap="square" lIns="0" tIns="12700" rIns="0" bIns="0" rtlCol="0">
            <a:spAutoFit/>
          </a:bodyPr>
          <a:lstStyle/>
          <a:p>
            <a:r>
              <a:rPr lang="cs-CZ" sz="3200" b="1" dirty="0" err="1">
                <a:latin typeface="Tahoma" panose="020B0604030504040204" pitchFamily="34" charset="0"/>
                <a:ea typeface="Tahoma" panose="020B0604030504040204" pitchFamily="34" charset="0"/>
                <a:cs typeface="Tahoma" panose="020B0604030504040204" pitchFamily="34" charset="0"/>
              </a:rPr>
              <a:t>PerMed</a:t>
            </a:r>
            <a:r>
              <a:rPr lang="cs-CZ" sz="2400" b="1" dirty="0">
                <a:latin typeface="Tahoma" panose="020B0604030504040204" pitchFamily="34" charset="0"/>
                <a:ea typeface="Tahoma" panose="020B0604030504040204" pitchFamily="34" charset="0"/>
                <a:cs typeface="Tahoma" panose="020B0604030504040204" pitchFamily="34" charset="0"/>
              </a:rPr>
              <a:t> –  </a:t>
            </a:r>
            <a:r>
              <a:rPr lang="cs-CZ" sz="3200" b="1" dirty="0">
                <a:latin typeface="Tahoma" panose="020B0604030504040204" pitchFamily="34" charset="0"/>
                <a:ea typeface="Tahoma" panose="020B0604030504040204" pitchFamily="34" charset="0"/>
                <a:cs typeface="Tahoma" panose="020B0604030504040204" pitchFamily="34" charset="0"/>
              </a:rPr>
              <a:t>Časový rámec výzvy</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3848414"/>
            <a:ext cx="10527030" cy="830997"/>
          </a:xfrm>
          <a:prstGeom prst="rect">
            <a:avLst/>
          </a:prstGeom>
          <a:noFill/>
        </p:spPr>
        <p:txBody>
          <a:bodyPr wrap="square" rtlCol="0" anchor="ctr">
            <a:spAutoFit/>
          </a:bodyPr>
          <a:lstStyle/>
          <a:p>
            <a:pPr marL="342900" indent="-342900" algn="l">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pic>
        <p:nvPicPr>
          <p:cNvPr id="22" name="Obrázek 21">
            <a:extLst>
              <a:ext uri="{FF2B5EF4-FFF2-40B4-BE49-F238E27FC236}">
                <a16:creationId xmlns:a16="http://schemas.microsoft.com/office/drawing/2014/main" id="{6379E58B-50F3-43B4-93FA-10348C5D0C60}"/>
              </a:ext>
            </a:extLst>
          </p:cNvPr>
          <p:cNvPicPr>
            <a:picLocks noChangeAspect="1"/>
          </p:cNvPicPr>
          <p:nvPr/>
        </p:nvPicPr>
        <p:blipFill>
          <a:blip r:embed="rId5"/>
          <a:stretch>
            <a:fillRect/>
          </a:stretch>
        </p:blipFill>
        <p:spPr>
          <a:xfrm>
            <a:off x="736363" y="1647715"/>
            <a:ext cx="9220674" cy="4267419"/>
          </a:xfrm>
          <a:prstGeom prst="rect">
            <a:avLst/>
          </a:prstGeom>
        </p:spPr>
      </p:pic>
      <p:pic>
        <p:nvPicPr>
          <p:cNvPr id="19" name="Obrázek 18">
            <a:extLst>
              <a:ext uri="{FF2B5EF4-FFF2-40B4-BE49-F238E27FC236}">
                <a16:creationId xmlns:a16="http://schemas.microsoft.com/office/drawing/2014/main" id="{5998A805-BF44-49F2-A573-62174D5A512A}"/>
              </a:ext>
            </a:extLst>
          </p:cNvPr>
          <p:cNvPicPr/>
          <p:nvPr/>
        </p:nvPicPr>
        <p:blipFill>
          <a:blip r:embed="rId6"/>
          <a:stretch>
            <a:fillRect/>
          </a:stretch>
        </p:blipFill>
        <p:spPr>
          <a:xfrm>
            <a:off x="2504101" y="1981596"/>
            <a:ext cx="6766560" cy="3436937"/>
          </a:xfrm>
          <a:prstGeom prst="rect">
            <a:avLst/>
          </a:prstGeom>
        </p:spPr>
      </p:pic>
    </p:spTree>
    <p:extLst>
      <p:ext uri="{BB962C8B-B14F-4D97-AF65-F5344CB8AC3E}">
        <p14:creationId xmlns:p14="http://schemas.microsoft.com/office/powerpoint/2010/main" val="425931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4000" b="1" dirty="0">
                <a:latin typeface="Tahoma" panose="020B0604030504040204" pitchFamily="34" charset="0"/>
                <a:ea typeface="Tahoma" panose="020B0604030504040204" pitchFamily="34" charset="0"/>
                <a:cs typeface="Tahoma" panose="020B0604030504040204" pitchFamily="34" charset="0"/>
              </a:rPr>
              <a:t> – Cíl a aspekty výzvy</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241300" y="1398213"/>
            <a:ext cx="10452099" cy="5878532"/>
          </a:xfrm>
          <a:prstGeom prst="rect">
            <a:avLst/>
          </a:prstGeom>
          <a:noFill/>
        </p:spPr>
        <p:txBody>
          <a:bodyPr wrap="square" rtlCol="0" anchor="ctr">
            <a:spAutoFit/>
          </a:bodyPr>
          <a:lstStyle/>
          <a:p>
            <a:pPr algn="just"/>
            <a:r>
              <a:rPr lang="cs-CZ" sz="2000" dirty="0">
                <a:solidFill>
                  <a:srgbClr val="000000"/>
                </a:solidFill>
                <a:latin typeface="Tahoma" panose="020B0604030504040204" pitchFamily="34" charset="0"/>
                <a:ea typeface="Tahoma" panose="020B0604030504040204" pitchFamily="34" charset="0"/>
                <a:cs typeface="Tahoma" panose="020B0604030504040204" pitchFamily="34" charset="0"/>
              </a:rPr>
              <a:t>P</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odporovat výzkumné projekty zaměřené na lidské zdraví, které se věnují </a:t>
            </a:r>
            <a:r>
              <a:rPr lang="cs-CZ" sz="20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farmakogenomickým</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strategiím pro rozvoj personalizované medicíny a zahrnují jeden nebo více z následujících aspektů:</a:t>
            </a:r>
          </a:p>
          <a:p>
            <a:pPr algn="just"/>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algn="just">
              <a:buFont typeface="Arial" panose="020B0604020202020204" pitchFamily="34" charset="0"/>
              <a:buChar char="•"/>
            </a:pP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identifikaci nových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farmakogenomických</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markerů nebo signatur s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využítím</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multi</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)omických dat ve vztahu k jednotlivým lékům nebo jejich kombinacím;</a:t>
            </a:r>
            <a:endPar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ověření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farmakogenomických</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markerů nebo signatur s využitím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multi</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)omických dat pro predikci účinků jednotlivých léčiv nebo jejich kombinací;</a:t>
            </a:r>
            <a:endPar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využití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farmakogenomických</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strategií k určení správného dávkování, účinnosti léčby a/nebo rizika nežádoucích reakcí na léky či neúčinnosti léčby. Cílem je přizpůsobit léčbu jednotlivci, včetně situací, kdy je třeba použít více léků zároveň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multimedikace</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p>
            <a:pPr algn="just"/>
            <a:endPar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cs-CZ" sz="2000" b="0" i="0" u="sng" dirty="0">
                <a:solidFill>
                  <a:srgbClr val="000000"/>
                </a:solidFill>
                <a:effectLst/>
                <a:latin typeface="Tahoma" panose="020B0604030504040204" pitchFamily="34" charset="0"/>
                <a:ea typeface="Tahoma" panose="020B0604030504040204" pitchFamily="34" charset="0"/>
                <a:cs typeface="Tahoma" panose="020B0604030504040204" pitchFamily="34" charset="0"/>
              </a:rPr>
              <a:t>Vítány budou výzkumné projekty ve všech oblastí.</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dirty="0"/>
              <a:t>V projektu musí být zohledněna alespoň jedna z uvedených oblastí.</a:t>
            </a:r>
            <a:endParaRPr lang="cs-CZ" sz="2000" b="0" i="0" u="sng"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19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4000" b="1" dirty="0">
                <a:latin typeface="Tahoma" panose="020B0604030504040204" pitchFamily="34" charset="0"/>
                <a:ea typeface="Tahoma" panose="020B0604030504040204" pitchFamily="34" charset="0"/>
                <a:cs typeface="Tahoma" panose="020B0604030504040204" pitchFamily="34" charset="0"/>
              </a:rPr>
              <a:t>– Aspekty výzkumu</a:t>
            </a:r>
            <a:endParaRPr lang="cs-CZ" sz="32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83478" y="1142232"/>
            <a:ext cx="9922929" cy="7171194"/>
          </a:xfrm>
          <a:prstGeom prst="rect">
            <a:avLst/>
          </a:prstGeom>
          <a:noFill/>
        </p:spPr>
        <p:txBody>
          <a:bodyPr wrap="square" rtlCol="0" anchor="ctr">
            <a:spAutoFit/>
          </a:bodyPr>
          <a:lstStyle/>
          <a:p>
            <a:pPr algn="just"/>
            <a:r>
              <a:rPr lang="cs-CZ" sz="2400" b="1" u="sng" dirty="0"/>
              <a:t>V projektech se doporučuje kombinovat následující aspekty výzkumu:</a:t>
            </a:r>
          </a:p>
          <a:p>
            <a:pPr algn="just"/>
            <a:endParaRPr lang="cs-CZ" sz="2800" dirty="0"/>
          </a:p>
          <a:p>
            <a:pPr marL="342900" indent="-342900" algn="jus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Omické údaje, jako jsou </a:t>
            </a:r>
            <a:r>
              <a:rPr lang="cs-CZ" sz="2000" dirty="0" err="1">
                <a:latin typeface="Tahoma" panose="020B0604030504040204" pitchFamily="34" charset="0"/>
                <a:ea typeface="Tahoma" panose="020B0604030504040204" pitchFamily="34" charset="0"/>
                <a:cs typeface="Tahoma" panose="020B0604030504040204" pitchFamily="34" charset="0"/>
              </a:rPr>
              <a:t>epigenomika</a:t>
            </a:r>
            <a:r>
              <a:rPr lang="cs-CZ" sz="2000" dirty="0">
                <a:latin typeface="Tahoma" panose="020B0604030504040204" pitchFamily="34" charset="0"/>
                <a:ea typeface="Tahoma" panose="020B0604030504040204" pitchFamily="34" charset="0"/>
                <a:cs typeface="Tahoma" panose="020B0604030504040204" pitchFamily="34" charset="0"/>
              </a:rPr>
              <a:t>, </a:t>
            </a:r>
            <a:r>
              <a:rPr lang="cs-CZ" sz="2000" dirty="0" err="1">
                <a:latin typeface="Tahoma" panose="020B0604030504040204" pitchFamily="34" charset="0"/>
                <a:ea typeface="Tahoma" panose="020B0604030504040204" pitchFamily="34" charset="0"/>
                <a:cs typeface="Tahoma" panose="020B0604030504040204" pitchFamily="34" charset="0"/>
              </a:rPr>
              <a:t>transkriptomika</a:t>
            </a:r>
            <a:r>
              <a:rPr lang="cs-CZ" sz="2000" dirty="0">
                <a:latin typeface="Tahoma" panose="020B0604030504040204" pitchFamily="34" charset="0"/>
                <a:ea typeface="Tahoma" panose="020B0604030504040204" pitchFamily="34" charset="0"/>
                <a:cs typeface="Tahoma" panose="020B0604030504040204" pitchFamily="34" charset="0"/>
              </a:rPr>
              <a:t>, </a:t>
            </a:r>
            <a:r>
              <a:rPr lang="cs-CZ" sz="2000" dirty="0" err="1">
                <a:latin typeface="Tahoma" panose="020B0604030504040204" pitchFamily="34" charset="0"/>
                <a:ea typeface="Tahoma" panose="020B0604030504040204" pitchFamily="34" charset="0"/>
                <a:cs typeface="Tahoma" panose="020B0604030504040204" pitchFamily="34" charset="0"/>
              </a:rPr>
              <a:t>proteomika</a:t>
            </a:r>
            <a:r>
              <a:rPr lang="cs-CZ" sz="2000" dirty="0">
                <a:latin typeface="Tahoma" panose="020B0604030504040204" pitchFamily="34" charset="0"/>
                <a:ea typeface="Tahoma" panose="020B0604030504040204" pitchFamily="34" charset="0"/>
                <a:cs typeface="Tahoma" panose="020B0604030504040204" pitchFamily="34" charset="0"/>
              </a:rPr>
              <a:t> a </a:t>
            </a:r>
            <a:r>
              <a:rPr lang="cs-CZ" sz="2000" dirty="0" err="1">
                <a:latin typeface="Tahoma" panose="020B0604030504040204" pitchFamily="34" charset="0"/>
                <a:ea typeface="Tahoma" panose="020B0604030504040204" pitchFamily="34" charset="0"/>
                <a:cs typeface="Tahoma" panose="020B0604030504040204" pitchFamily="34" charset="0"/>
              </a:rPr>
              <a:t>metabolomika</a:t>
            </a:r>
            <a:r>
              <a:rPr lang="cs-CZ" sz="2000" dirty="0">
                <a:latin typeface="Tahoma" panose="020B0604030504040204" pitchFamily="34" charset="0"/>
                <a:ea typeface="Tahoma" panose="020B0604030504040204" pitchFamily="34" charset="0"/>
                <a:cs typeface="Tahoma" panose="020B0604030504040204" pitchFamily="34" charset="0"/>
              </a:rPr>
              <a:t> společně s </a:t>
            </a:r>
            <a:r>
              <a:rPr lang="cs-CZ" sz="2000" dirty="0" err="1">
                <a:latin typeface="Tahoma" panose="020B0604030504040204" pitchFamily="34" charset="0"/>
                <a:ea typeface="Tahoma" panose="020B0604030504040204" pitchFamily="34" charset="0"/>
                <a:cs typeface="Tahoma" panose="020B0604030504040204" pitchFamily="34" charset="0"/>
              </a:rPr>
              <a:t>genomickými</a:t>
            </a:r>
            <a:r>
              <a:rPr lang="cs-CZ" sz="2000" dirty="0">
                <a:latin typeface="Tahoma" panose="020B0604030504040204" pitchFamily="34" charset="0"/>
                <a:ea typeface="Tahoma" panose="020B0604030504040204" pitchFamily="34" charset="0"/>
                <a:cs typeface="Tahoma" panose="020B0604030504040204" pitchFamily="34" charset="0"/>
              </a:rPr>
              <a:t> daty ve vztahu k výsledkům léčby. Hlavním cílem je posoudit význam jednoho nebo více omických přístupů (multimodálních přístupů) pro zlepšení výsledků léčby.</a:t>
            </a:r>
          </a:p>
          <a:p>
            <a:pPr algn="just"/>
            <a:endParaRPr lang="cs-CZ"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000" dirty="0"/>
              <a:t>Informace o lécích užívaných pacientem (na předpis i volně prodejných), jejich dávkování nebo dodržování předepsaného režimu.</a:t>
            </a:r>
          </a:p>
          <a:p>
            <a:pPr algn="just"/>
            <a:endParaRPr lang="cs-CZ" sz="2000" dirty="0"/>
          </a:p>
          <a:p>
            <a:pPr marL="342900" indent="-342900" algn="just">
              <a:buFont typeface="Arial" panose="020B0604020202020204" pitchFamily="34" charset="0"/>
              <a:buChar char="•"/>
            </a:pPr>
            <a:r>
              <a:rPr lang="cs-CZ" sz="2000" dirty="0"/>
              <a:t>Informace (včetně klinických a environmentálních faktorů) týkající se účinnosti léků, nežádoucích účinků a výsledků hlášených pacientem.</a:t>
            </a:r>
          </a:p>
          <a:p>
            <a:pPr marL="342900" indent="-342900" algn="just">
              <a:buFont typeface="Arial" panose="020B0604020202020204" pitchFamily="34" charset="0"/>
              <a:buChar char="•"/>
            </a:pPr>
            <a:endParaRPr lang="cs-CZ" sz="2000" dirty="0"/>
          </a:p>
          <a:p>
            <a:pPr algn="just"/>
            <a:r>
              <a:rPr lang="cs-CZ" sz="2000" b="1" dirty="0"/>
              <a:t>Adekvátní zahrnutí výše uvedených aspektů do návrhů předložených v rámci této výzvy je součástí hodnocení a mělo by odpovídat navrhovanému výzkumu a očekávaným výsledkům výzkumu.</a:t>
            </a:r>
          </a:p>
          <a:p>
            <a:pPr marL="342900" indent="-342900" algn="just">
              <a:buFont typeface="Arial" panose="020B0604020202020204" pitchFamily="34" charset="0"/>
              <a:buChar char="•"/>
            </a:pPr>
            <a:endParaRPr lang="cs-CZ" sz="20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endParaRPr lang="cs-CZ" sz="2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468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420474" y="473866"/>
            <a:ext cx="10412626" cy="4568943"/>
          </a:xfrm>
          <a:prstGeom prst="rect">
            <a:avLst/>
          </a:prstGeom>
        </p:spPr>
        <p:txBody>
          <a:bodyPr vert="horz" wrap="square" lIns="0" tIns="12700" rIns="0" bIns="0" rtlCol="0">
            <a:spAutoFit/>
          </a:bodyPr>
          <a:lstStyle/>
          <a:p>
            <a:pPr algn="just">
              <a:lnSpc>
                <a:spcPct val="107000"/>
              </a:lnSpc>
              <a:spcAft>
                <a:spcPts val="800"/>
              </a:spcAft>
            </a:pPr>
            <a:r>
              <a:rPr lang="cs-CZ" sz="32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OBSAH</a:t>
            </a:r>
          </a:p>
          <a:p>
            <a:pPr marL="514350" indent="-514350" algn="just">
              <a:buAutoNum type="arabicPeriod"/>
            </a:pPr>
            <a:r>
              <a:rPr lang="cs-CZ" sz="3200" b="1" dirty="0">
                <a:latin typeface="Tahoma" panose="020B0604030504040204" pitchFamily="34" charset="0"/>
                <a:ea typeface="Tahoma" panose="020B0604030504040204" pitchFamily="34" charset="0"/>
                <a:cs typeface="Tahoma" panose="020B0604030504040204" pitchFamily="34" charset="0"/>
              </a:rPr>
              <a:t>Partnerství + 1. nadnárodní výzva ERDERA</a:t>
            </a:r>
          </a:p>
          <a:p>
            <a:pPr algn="just"/>
            <a:endParaRPr lang="cs-CZ" sz="3200" b="1" dirty="0">
              <a:latin typeface="Tahoma" panose="020B0604030504040204" pitchFamily="34" charset="0"/>
              <a:ea typeface="Tahoma" panose="020B0604030504040204" pitchFamily="34" charset="0"/>
              <a:cs typeface="Tahoma" panose="020B0604030504040204" pitchFamily="34" charset="0"/>
            </a:endParaRPr>
          </a:p>
          <a:p>
            <a:pPr algn="just"/>
            <a:r>
              <a:rPr lang="cs-CZ" sz="3200" b="1" dirty="0">
                <a:latin typeface="Tahoma" panose="020B0604030504040204" pitchFamily="34" charset="0"/>
                <a:ea typeface="Tahoma" panose="020B0604030504040204" pitchFamily="34" charset="0"/>
                <a:cs typeface="Tahoma" panose="020B0604030504040204" pitchFamily="34" charset="0"/>
              </a:rPr>
              <a:t>2. Partnerství + 2. nadnárodní výzva </a:t>
            </a:r>
            <a:r>
              <a:rPr lang="cs-CZ" sz="3200" b="1" dirty="0" err="1">
                <a:latin typeface="Tahoma" panose="020B0604030504040204" pitchFamily="34" charset="0"/>
                <a:ea typeface="Tahoma" panose="020B0604030504040204" pitchFamily="34" charset="0"/>
                <a:cs typeface="Tahoma" panose="020B0604030504040204" pitchFamily="34" charset="0"/>
              </a:rPr>
              <a:t>PerMed</a:t>
            </a:r>
            <a:endParaRPr lang="cs-CZ" sz="3200" b="1" dirty="0">
              <a:latin typeface="Tahoma" panose="020B0604030504040204" pitchFamily="34" charset="0"/>
              <a:ea typeface="Tahoma" panose="020B0604030504040204" pitchFamily="34" charset="0"/>
              <a:cs typeface="Tahoma" panose="020B0604030504040204" pitchFamily="34" charset="0"/>
            </a:endParaRPr>
          </a:p>
          <a:p>
            <a:pPr algn="just"/>
            <a:endParaRPr lang="cs-CZ" sz="3200" b="1" dirty="0">
              <a:latin typeface="Tahoma" panose="020B0604030504040204" pitchFamily="34" charset="0"/>
              <a:ea typeface="Tahoma" panose="020B0604030504040204" pitchFamily="34" charset="0"/>
              <a:cs typeface="Tahoma" panose="020B0604030504040204" pitchFamily="34" charset="0"/>
            </a:endParaRPr>
          </a:p>
          <a:p>
            <a:pPr algn="just"/>
            <a:r>
              <a:rPr lang="cs-CZ" sz="3200" b="1" dirty="0">
                <a:latin typeface="Tahoma" panose="020B0604030504040204" pitchFamily="34" charset="0"/>
                <a:ea typeface="Tahoma" panose="020B0604030504040204" pitchFamily="34" charset="0"/>
                <a:cs typeface="Tahoma" panose="020B0604030504040204" pitchFamily="34" charset="0"/>
              </a:rPr>
              <a:t>3. Povinné přílohy</a:t>
            </a:r>
          </a:p>
          <a:p>
            <a:pPr algn="just"/>
            <a:endParaRPr lang="cs-CZ" sz="3200" b="1" dirty="0">
              <a:latin typeface="Tahoma" panose="020B0604030504040204" pitchFamily="34" charset="0"/>
              <a:ea typeface="Tahoma" panose="020B0604030504040204" pitchFamily="34" charset="0"/>
              <a:cs typeface="Tahoma" panose="020B0604030504040204" pitchFamily="34" charset="0"/>
            </a:endParaRPr>
          </a:p>
          <a:p>
            <a:pPr algn="just"/>
            <a:r>
              <a:rPr lang="cs-CZ" sz="3200" b="1" dirty="0">
                <a:latin typeface="Tahoma" panose="020B0604030504040204" pitchFamily="34" charset="0"/>
                <a:ea typeface="Tahoma" panose="020B0604030504040204" pitchFamily="34" charset="0"/>
                <a:cs typeface="Tahoma" panose="020B0604030504040204" pitchFamily="34" charset="0"/>
              </a:rPr>
              <a:t>4. Praktické představení „</a:t>
            </a:r>
            <a:r>
              <a:rPr lang="cs-CZ" sz="3200" b="1" dirty="0" err="1">
                <a:latin typeface="Tahoma" panose="020B0604030504040204" pitchFamily="34" charset="0"/>
                <a:ea typeface="Tahoma" panose="020B0604030504040204" pitchFamily="34" charset="0"/>
                <a:cs typeface="Tahoma" panose="020B0604030504040204" pitchFamily="34" charset="0"/>
              </a:rPr>
              <a:t>Application</a:t>
            </a:r>
            <a:r>
              <a:rPr lang="cs-CZ" sz="3200" b="1" dirty="0">
                <a:latin typeface="Tahoma" panose="020B0604030504040204" pitchFamily="34" charset="0"/>
                <a:ea typeface="Tahoma" panose="020B0604030504040204" pitchFamily="34" charset="0"/>
                <a:cs typeface="Tahoma" panose="020B0604030504040204" pitchFamily="34" charset="0"/>
              </a:rPr>
              <a:t> </a:t>
            </a:r>
            <a:r>
              <a:rPr lang="cs-CZ" sz="3200" b="1" dirty="0" err="1">
                <a:latin typeface="Tahoma" panose="020B0604030504040204" pitchFamily="34" charset="0"/>
                <a:ea typeface="Tahoma" panose="020B0604030504040204" pitchFamily="34" charset="0"/>
                <a:cs typeface="Tahoma" panose="020B0604030504040204" pitchFamily="34" charset="0"/>
              </a:rPr>
              <a:t>Form</a:t>
            </a:r>
            <a:r>
              <a:rPr lang="cs-CZ" sz="3200" b="1" dirty="0">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endParaRPr lang="cs-CZ"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60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4000" b="1" dirty="0">
                <a:latin typeface="Tahoma" panose="020B0604030504040204" pitchFamily="34" charset="0"/>
                <a:ea typeface="Tahoma" panose="020B0604030504040204" pitchFamily="34" charset="0"/>
                <a:cs typeface="Tahoma" panose="020B0604030504040204" pitchFamily="34" charset="0"/>
              </a:rPr>
              <a:t> – Vyloučené oblasti</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42514" y="2208860"/>
            <a:ext cx="9906000" cy="2616101"/>
          </a:xfrm>
          <a:prstGeom prst="rect">
            <a:avLst/>
          </a:prstGeom>
          <a:noFill/>
        </p:spPr>
        <p:txBody>
          <a:bodyPr wrap="square" rtlCol="0" anchor="ctr">
            <a:spAutoFit/>
          </a:bodyPr>
          <a:lstStyle/>
          <a:p>
            <a:pPr algn="just"/>
            <a:r>
              <a:rPr lang="cs-CZ" sz="2400" b="1" u="sng" dirty="0">
                <a:latin typeface="Tahoma" panose="020B0604030504040204" pitchFamily="34" charset="0"/>
                <a:ea typeface="Tahoma" panose="020B0604030504040204" pitchFamily="34" charset="0"/>
                <a:cs typeface="Tahoma" panose="020B0604030504040204" pitchFamily="34" charset="0"/>
              </a:rPr>
              <a:t>Návrhy projektů budou odmítnuty v případě, že budou: </a:t>
            </a:r>
          </a:p>
          <a:p>
            <a:endParaRPr lang="cs-CZ" sz="2800" dirty="0"/>
          </a:p>
          <a:p>
            <a:pPr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 zaměřeny pouze na interakce mezi léky;</a:t>
            </a:r>
          </a:p>
          <a:p>
            <a:pPr algn="just"/>
            <a:endParaRPr lang="cs-CZ" sz="2800" dirty="0">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 zaměřeny na klinický vývoj nových léků.</a:t>
            </a: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0769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4000" b="1" dirty="0">
                <a:latin typeface="Tahoma" panose="020B0604030504040204" pitchFamily="34" charset="0"/>
                <a:ea typeface="Tahoma" panose="020B0604030504040204" pitchFamily="34" charset="0"/>
                <a:cs typeface="Tahoma" panose="020B0604030504040204" pitchFamily="34" charset="0"/>
              </a:rPr>
              <a:t> – Složení konsorcia</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1386659"/>
            <a:ext cx="9525000" cy="5016758"/>
          </a:xfrm>
          <a:prstGeom prst="rect">
            <a:avLst/>
          </a:prstGeom>
          <a:noFill/>
        </p:spPr>
        <p:txBody>
          <a:bodyPr wrap="square" rtlCol="0" anchor="ctr">
            <a:spAutoFit/>
          </a:bodyPr>
          <a:lstStyle/>
          <a:p>
            <a:pPr marL="342900" indent="-342900" algn="just">
              <a:buFont typeface="Arial" panose="020B0604020202020204" pitchFamily="34" charset="0"/>
              <a:buChar char="•"/>
            </a:pPr>
            <a:r>
              <a:rPr lang="cs-CZ" sz="2000" dirty="0"/>
              <a:t>konsorcium musí zahrnovat </a:t>
            </a:r>
            <a:r>
              <a:rPr lang="cs-CZ" sz="2000" b="1" dirty="0"/>
              <a:t>nejméně 3 partnery ze 3 různých členských států EU nebo přidružených zemí</a:t>
            </a:r>
            <a:r>
              <a:rPr lang="cs-CZ" sz="2000" dirty="0"/>
              <a:t>, jejichž financující organizace se výzvy účastní;</a:t>
            </a:r>
          </a:p>
          <a:p>
            <a:pPr marL="342900" indent="-342900" algn="just">
              <a:buFont typeface="Arial" panose="020B0604020202020204" pitchFamily="34" charset="0"/>
              <a:buChar char="•"/>
            </a:pPr>
            <a:r>
              <a:rPr lang="cs-CZ" sz="2000" b="1" dirty="0"/>
              <a:t>maximální počet partnerů je 6 s možností navýšení na 7</a:t>
            </a:r>
            <a:r>
              <a:rPr lang="cs-CZ" sz="2000" dirty="0"/>
              <a:t>, pokud konsorcium zahrnuje třetího partnera ze stejné země (podmínka: od alespoň dvou různých poskytovatelů finančních prostředků musí být požádáno o financování, tato podmínka se vztahuje pouze na jednu zemi v rámci konsorcia, včetně partnerů financovaných z vlastních zdrojů);</a:t>
            </a:r>
          </a:p>
          <a:p>
            <a:pPr marL="342900" indent="-342900" algn="just">
              <a:buFont typeface="Arial" panose="020B0604020202020204" pitchFamily="34" charset="0"/>
              <a:buChar char="•"/>
            </a:pPr>
            <a:r>
              <a:rPr lang="cs-CZ" sz="2000" b="1" dirty="0"/>
              <a:t>pacientské organizace </a:t>
            </a:r>
            <a:r>
              <a:rPr lang="cs-CZ" sz="2000" dirty="0"/>
              <a:t>mohou být zahrnuté jako dodateční partneři ve fázi předběžného návrhu nebo úplného návrhu projektu, a to na základě vlastního financování nebo žádosti o financování od EP PerMed nebo od příslušných poskytovatelů, pokud to umožňují. Je doporučeno jejich zapojení do projektů.</a:t>
            </a:r>
          </a:p>
          <a:p>
            <a:pPr marL="342900" indent="-342900" algn="just">
              <a:buFont typeface="Arial" panose="020B0604020202020204" pitchFamily="34" charset="0"/>
              <a:buChar char="•"/>
            </a:pPr>
            <a:r>
              <a:rPr lang="cs-CZ" sz="2000" dirty="0"/>
              <a:t>v konsorciích, která zahrnují alespoň 3 partnery způsobilé pro financování, </a:t>
            </a:r>
            <a:r>
              <a:rPr lang="cs-CZ" sz="2000" b="1" dirty="0"/>
              <a:t>je povolen nejvýše 1 partner financovaný z vlastních zdrojů;</a:t>
            </a:r>
          </a:p>
          <a:p>
            <a:pPr marL="342900" indent="-342900" algn="just">
              <a:buFont typeface="Arial" panose="020B0604020202020204" pitchFamily="34" charset="0"/>
              <a:buChar char="•"/>
            </a:pPr>
            <a:r>
              <a:rPr lang="cs-CZ" sz="2000" dirty="0"/>
              <a:t>český partner musí být způsobilý ze strany financující organizace (MZ ČR);</a:t>
            </a:r>
          </a:p>
          <a:p>
            <a:pPr marL="342900" indent="-342900" algn="just">
              <a:buFont typeface="Arial" panose="020B0604020202020204" pitchFamily="34" charset="0"/>
              <a:buChar char="•"/>
            </a:pPr>
            <a:r>
              <a:rPr lang="cs-CZ" sz="2000" dirty="0"/>
              <a:t>každý partner splňuje své národní/regionální podmínky způsobilosti.</a:t>
            </a:r>
            <a:endParaRPr lang="cs-CZ" sz="2000" b="1" dirty="0">
              <a:latin typeface="Tahoma" panose="020B0604030504040204" pitchFamily="34" charset="0"/>
              <a:ea typeface="Tahoma" panose="020B0604030504040204" pitchFamily="34" charset="0"/>
              <a:cs typeface="Tahoma" panose="020B0604030504040204" pitchFamily="34" charset="0"/>
            </a:endParaRPr>
          </a:p>
        </p:txBody>
      </p:sp>
      <p:pic>
        <p:nvPicPr>
          <p:cNvPr id="19" name="Obrázek 18">
            <a:extLst>
              <a:ext uri="{FF2B5EF4-FFF2-40B4-BE49-F238E27FC236}">
                <a16:creationId xmlns:a16="http://schemas.microsoft.com/office/drawing/2014/main" id="{F8926AB0-A005-41FB-9C95-0CCFC200BAD2}"/>
              </a:ext>
            </a:extLst>
          </p:cNvPr>
          <p:cNvPicPr/>
          <p:nvPr/>
        </p:nvPicPr>
        <p:blipFill>
          <a:blip r:embed="rId5"/>
          <a:stretch>
            <a:fillRect/>
          </a:stretch>
        </p:blipFill>
        <p:spPr>
          <a:xfrm>
            <a:off x="4040874" y="175664"/>
            <a:ext cx="6614795" cy="3606653"/>
          </a:xfrm>
          <a:prstGeom prst="rect">
            <a:avLst/>
          </a:prstGeom>
        </p:spPr>
      </p:pic>
      <p:pic>
        <p:nvPicPr>
          <p:cNvPr id="20" name="Obrázek 19">
            <a:extLst>
              <a:ext uri="{FF2B5EF4-FFF2-40B4-BE49-F238E27FC236}">
                <a16:creationId xmlns:a16="http://schemas.microsoft.com/office/drawing/2014/main" id="{7587A586-5962-4C55-A687-5D7612ADBDD0}"/>
              </a:ext>
            </a:extLst>
          </p:cNvPr>
          <p:cNvPicPr/>
          <p:nvPr/>
        </p:nvPicPr>
        <p:blipFill>
          <a:blip r:embed="rId6"/>
          <a:stretch>
            <a:fillRect/>
          </a:stretch>
        </p:blipFill>
        <p:spPr>
          <a:xfrm>
            <a:off x="3881120" y="3219147"/>
            <a:ext cx="5911570" cy="3090223"/>
          </a:xfrm>
          <a:prstGeom prst="rect">
            <a:avLst/>
          </a:prstGeom>
        </p:spPr>
      </p:pic>
      <p:pic>
        <p:nvPicPr>
          <p:cNvPr id="21" name="Obrázek 20">
            <a:extLst>
              <a:ext uri="{FF2B5EF4-FFF2-40B4-BE49-F238E27FC236}">
                <a16:creationId xmlns:a16="http://schemas.microsoft.com/office/drawing/2014/main" id="{A2F98613-CDEC-4514-8E41-0671F7123893}"/>
              </a:ext>
            </a:extLst>
          </p:cNvPr>
          <p:cNvPicPr/>
          <p:nvPr/>
        </p:nvPicPr>
        <p:blipFill>
          <a:blip r:embed="rId7"/>
          <a:stretch>
            <a:fillRect/>
          </a:stretch>
        </p:blipFill>
        <p:spPr>
          <a:xfrm>
            <a:off x="2222500" y="3072406"/>
            <a:ext cx="5760720" cy="3166110"/>
          </a:xfrm>
          <a:prstGeom prst="rect">
            <a:avLst/>
          </a:prstGeom>
        </p:spPr>
      </p:pic>
      <p:pic>
        <p:nvPicPr>
          <p:cNvPr id="22" name="Obrázek 21">
            <a:extLst>
              <a:ext uri="{FF2B5EF4-FFF2-40B4-BE49-F238E27FC236}">
                <a16:creationId xmlns:a16="http://schemas.microsoft.com/office/drawing/2014/main" id="{D25CD6A2-3EB4-4EA4-9BEB-2ACEAC4C0A2B}"/>
              </a:ext>
            </a:extLst>
          </p:cNvPr>
          <p:cNvPicPr/>
          <p:nvPr/>
        </p:nvPicPr>
        <p:blipFill>
          <a:blip r:embed="rId8"/>
          <a:stretch>
            <a:fillRect/>
          </a:stretch>
        </p:blipFill>
        <p:spPr>
          <a:xfrm>
            <a:off x="1003300" y="1390644"/>
            <a:ext cx="5760720" cy="3387090"/>
          </a:xfrm>
          <a:prstGeom prst="rect">
            <a:avLst/>
          </a:prstGeom>
        </p:spPr>
      </p:pic>
    </p:spTree>
    <p:extLst>
      <p:ext uri="{BB962C8B-B14F-4D97-AF65-F5344CB8AC3E}">
        <p14:creationId xmlns:p14="http://schemas.microsoft.com/office/powerpoint/2010/main" val="15875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05267"/>
          </a:xfrm>
          <a:prstGeom prst="rect">
            <a:avLst/>
          </a:prstGeom>
        </p:spPr>
        <p:txBody>
          <a:bodyPr vert="horz" wrap="square" lIns="0" tIns="12700" rIns="0" bIns="0" rtlCol="0">
            <a:spAutoFit/>
          </a:bodyPr>
          <a:lstStyle/>
          <a:p>
            <a:r>
              <a:rPr lang="cs-CZ" sz="3200" b="1" dirty="0" err="1">
                <a:latin typeface="Tahoma" panose="020B0604030504040204" pitchFamily="34" charset="0"/>
                <a:ea typeface="Tahoma" panose="020B0604030504040204" pitchFamily="34" charset="0"/>
                <a:cs typeface="Tahoma" panose="020B0604030504040204" pitchFamily="34" charset="0"/>
              </a:rPr>
              <a:t>PerMed</a:t>
            </a:r>
            <a:r>
              <a:rPr lang="cs-CZ" sz="2400" b="1" dirty="0">
                <a:latin typeface="Tahoma" panose="020B0604030504040204" pitchFamily="34" charset="0"/>
                <a:ea typeface="Tahoma" panose="020B0604030504040204" pitchFamily="34" charset="0"/>
                <a:cs typeface="Tahoma" panose="020B0604030504040204" pitchFamily="34" charset="0"/>
              </a:rPr>
              <a:t> – </a:t>
            </a:r>
            <a:r>
              <a:rPr lang="cs-CZ" sz="3200" b="1" dirty="0">
                <a:latin typeface="Tahoma" panose="020B0604030504040204" pitchFamily="34" charset="0"/>
                <a:ea typeface="Tahoma" panose="020B0604030504040204" pitchFamily="34" charset="0"/>
                <a:cs typeface="Tahoma" panose="020B0604030504040204" pitchFamily="34" charset="0"/>
              </a:rPr>
              <a:t>Předložení návrhu projektu</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970703"/>
            <a:ext cx="10527030" cy="6586418"/>
          </a:xfrm>
          <a:prstGeom prst="rect">
            <a:avLst/>
          </a:prstGeom>
          <a:noFill/>
        </p:spPr>
        <p:txBody>
          <a:bodyPr wrap="square" rtlCol="0" anchor="ctr">
            <a:spAutoFit/>
          </a:bodyPr>
          <a:lstStyle/>
          <a:p>
            <a:pPr algn="just"/>
            <a:r>
              <a:rPr lang="cs-CZ" sz="2400" b="1" dirty="0"/>
              <a:t>Výzva je dvoukolová: </a:t>
            </a:r>
          </a:p>
          <a:p>
            <a:pPr algn="just"/>
            <a:endParaRPr lang="cs-CZ" sz="2000" b="1" dirty="0"/>
          </a:p>
          <a:p>
            <a:pPr marL="342900" indent="-342900" algn="just">
              <a:buFont typeface="Arial" panose="020B0604020202020204" pitchFamily="34" charset="0"/>
              <a:buChar char="•"/>
            </a:pPr>
            <a:r>
              <a:rPr lang="cs-CZ" sz="2000" b="1" dirty="0" err="1">
                <a:latin typeface="Tahoma" panose="020B0604030504040204" pitchFamily="34" charset="0"/>
                <a:ea typeface="Tahoma" panose="020B0604030504040204" pitchFamily="34" charset="0"/>
                <a:cs typeface="Tahoma" panose="020B0604030504040204" pitchFamily="34" charset="0"/>
              </a:rPr>
              <a:t>Pre-proposal</a:t>
            </a:r>
            <a:endParaRPr lang="cs-CZ" sz="20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Návrh projektu předkládá koordinátor projektového konsorcia do </a:t>
            </a:r>
            <a:r>
              <a:rPr lang="cs-CZ" sz="1700" dirty="0" err="1">
                <a:latin typeface="Tahoma" panose="020B0604030504040204" pitchFamily="34" charset="0"/>
                <a:ea typeface="Tahoma" panose="020B0604030504040204" pitchFamily="34" charset="0"/>
                <a:cs typeface="Tahoma" panose="020B0604030504040204" pitchFamily="34" charset="0"/>
              </a:rPr>
              <a:t>deadlinu</a:t>
            </a:r>
            <a:r>
              <a:rPr lang="cs-CZ" sz="1700" dirty="0">
                <a:latin typeface="Tahoma" panose="020B0604030504040204" pitchFamily="34" charset="0"/>
                <a:ea typeface="Tahoma" panose="020B0604030504040204" pitchFamily="34" charset="0"/>
                <a:cs typeface="Tahoma" panose="020B0604030504040204" pitchFamily="34" charset="0"/>
              </a:rPr>
              <a:t> stanoveného sekretariátem výzvy </a:t>
            </a:r>
            <a:r>
              <a:rPr lang="cs-CZ" sz="1700" dirty="0" err="1">
                <a:latin typeface="Tahoma" panose="020B0604030504040204" pitchFamily="34" charset="0"/>
                <a:ea typeface="Tahoma" panose="020B0604030504040204" pitchFamily="34" charset="0"/>
                <a:cs typeface="Tahoma" panose="020B0604030504040204" pitchFamily="34" charset="0"/>
              </a:rPr>
              <a:t>PerMed</a:t>
            </a:r>
            <a:r>
              <a:rPr lang="cs-CZ" sz="1700" dirty="0">
                <a:latin typeface="Tahoma" panose="020B0604030504040204" pitchFamily="34" charset="0"/>
                <a:ea typeface="Tahoma" panose="020B0604030504040204" pitchFamily="34" charset="0"/>
                <a:cs typeface="Tahoma" panose="020B0604030504040204" pitchFamily="34" charset="0"/>
              </a:rPr>
              <a:t> </a:t>
            </a:r>
            <a:r>
              <a:rPr lang="cs-CZ" sz="1700" b="1" dirty="0">
                <a:latin typeface="Tahoma" panose="020B0604030504040204" pitchFamily="34" charset="0"/>
                <a:ea typeface="Tahoma" panose="020B0604030504040204" pitchFamily="34" charset="0"/>
                <a:cs typeface="Tahoma" panose="020B0604030504040204" pitchFamily="34" charset="0"/>
              </a:rPr>
              <a:t>(18.2.2025, 14:00 CET), prostřednictvím elektronického systému dostupného na oficiálních stránkách </a:t>
            </a:r>
            <a:r>
              <a:rPr lang="cs-CZ" sz="1700" b="1" dirty="0" err="1">
                <a:latin typeface="Tahoma" panose="020B0604030504040204" pitchFamily="34" charset="0"/>
                <a:ea typeface="Tahoma" panose="020B0604030504040204" pitchFamily="34" charset="0"/>
                <a:cs typeface="Tahoma" panose="020B0604030504040204" pitchFamily="34" charset="0"/>
              </a:rPr>
              <a:t>PerMed</a:t>
            </a:r>
            <a:r>
              <a:rPr lang="cs-CZ" sz="1700" b="1" dirty="0">
                <a:latin typeface="Tahoma" panose="020B0604030504040204" pitchFamily="34" charset="0"/>
                <a:ea typeface="Tahoma" panose="020B0604030504040204" pitchFamily="34" charset="0"/>
                <a:cs typeface="Tahoma" panose="020B0604030504040204" pitchFamily="34" charset="0"/>
              </a:rPr>
              <a:t>: </a:t>
            </a:r>
            <a:r>
              <a:rPr lang="cs-CZ" b="1" dirty="0">
                <a:hlinkClick r:id="rId5"/>
              </a:rPr>
              <a:t>PT-</a:t>
            </a:r>
            <a:r>
              <a:rPr lang="cs-CZ" b="1" dirty="0" err="1">
                <a:hlinkClick r:id="rId5"/>
              </a:rPr>
              <a:t>Outline</a:t>
            </a:r>
            <a:r>
              <a:rPr lang="cs-CZ" sz="1700" b="1" dirty="0">
                <a:latin typeface="Tahoma" panose="020B0604030504040204" pitchFamily="34" charset="0"/>
                <a:ea typeface="Tahoma" panose="020B0604030504040204" pitchFamily="34" charset="0"/>
                <a:cs typeface="Tahoma" panose="020B0604030504040204" pitchFamily="34" charset="0"/>
              </a:rPr>
              <a:t>;</a:t>
            </a:r>
            <a:endParaRPr lang="cs-CZ" sz="1700" b="1" u="sng"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endParaRPr lang="cs-CZ" sz="17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Následně probíhá formální kontrola způsobilosti jak na mezinárodní, tak národní úrovni;</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Poté probíhá odborné hodnocení projektů mezinárodními experty;</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Hodnotitelé sestaví tzv. </a:t>
            </a:r>
            <a:r>
              <a:rPr lang="cs-CZ" sz="1700" dirty="0" err="1">
                <a:latin typeface="Tahoma" panose="020B0604030504040204" pitchFamily="34" charset="0"/>
                <a:ea typeface="Tahoma" panose="020B0604030504040204" pitchFamily="34" charset="0"/>
                <a:cs typeface="Tahoma" panose="020B0604030504040204" pitchFamily="34" charset="0"/>
              </a:rPr>
              <a:t>ranking</a:t>
            </a:r>
            <a:r>
              <a:rPr lang="cs-CZ" sz="1700" dirty="0">
                <a:latin typeface="Tahoma" panose="020B0604030504040204" pitchFamily="34" charset="0"/>
                <a:ea typeface="Tahoma" panose="020B0604030504040204" pitchFamily="34" charset="0"/>
                <a:cs typeface="Tahoma" panose="020B0604030504040204" pitchFamily="34" charset="0"/>
              </a:rPr>
              <a:t> list projektů, </a:t>
            </a:r>
            <a:r>
              <a:rPr lang="cs-CZ" sz="1700" u="sng" dirty="0">
                <a:latin typeface="Tahoma" panose="020B0604030504040204" pitchFamily="34" charset="0"/>
                <a:ea typeface="Tahoma" panose="020B0604030504040204" pitchFamily="34" charset="0"/>
                <a:cs typeface="Tahoma" panose="020B0604030504040204" pitchFamily="34" charset="0"/>
              </a:rPr>
              <a:t>které doporučí k postupu do 2. kola.</a:t>
            </a:r>
          </a:p>
          <a:p>
            <a:pPr marL="342900" indent="-342900" algn="just">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Full </a:t>
            </a:r>
            <a:r>
              <a:rPr lang="cs-CZ" sz="2000" b="1" dirty="0" err="1">
                <a:latin typeface="Tahoma" panose="020B0604030504040204" pitchFamily="34" charset="0"/>
                <a:ea typeface="Tahoma" panose="020B0604030504040204" pitchFamily="34" charset="0"/>
                <a:cs typeface="Tahoma" panose="020B0604030504040204" pitchFamily="34" charset="0"/>
              </a:rPr>
              <a:t>proposal</a:t>
            </a:r>
            <a:r>
              <a:rPr lang="cs-CZ" sz="2000" b="1" dirty="0">
                <a:latin typeface="Tahoma" panose="020B0604030504040204" pitchFamily="34" charset="0"/>
                <a:ea typeface="Tahoma" panose="020B0604030504040204" pitchFamily="34" charset="0"/>
                <a:cs typeface="Tahoma" panose="020B0604030504040204" pitchFamily="34" charset="0"/>
              </a:rPr>
              <a:t> </a:t>
            </a:r>
            <a:endParaRPr lang="cs-CZ"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Návrh projektu předkládá koordinátor projektového konsorcia do </a:t>
            </a:r>
            <a:r>
              <a:rPr lang="cs-CZ" sz="1700" dirty="0" err="1">
                <a:latin typeface="Tahoma" panose="020B0604030504040204" pitchFamily="34" charset="0"/>
                <a:ea typeface="Tahoma" panose="020B0604030504040204" pitchFamily="34" charset="0"/>
                <a:cs typeface="Tahoma" panose="020B0604030504040204" pitchFamily="34" charset="0"/>
              </a:rPr>
              <a:t>deadlinu</a:t>
            </a:r>
            <a:r>
              <a:rPr lang="cs-CZ" sz="1700" dirty="0">
                <a:latin typeface="Tahoma" panose="020B0604030504040204" pitchFamily="34" charset="0"/>
                <a:ea typeface="Tahoma" panose="020B0604030504040204" pitchFamily="34" charset="0"/>
                <a:cs typeface="Tahoma" panose="020B0604030504040204" pitchFamily="34" charset="0"/>
              </a:rPr>
              <a:t> stanoveného sekretariátem výzvy </a:t>
            </a:r>
            <a:r>
              <a:rPr lang="cs-CZ" sz="1700" dirty="0" err="1">
                <a:latin typeface="Tahoma" panose="020B0604030504040204" pitchFamily="34" charset="0"/>
                <a:ea typeface="Tahoma" panose="020B0604030504040204" pitchFamily="34" charset="0"/>
                <a:cs typeface="Tahoma" panose="020B0604030504040204" pitchFamily="34" charset="0"/>
              </a:rPr>
              <a:t>PerMed</a:t>
            </a:r>
            <a:r>
              <a:rPr lang="cs-CZ" sz="1700" dirty="0">
                <a:latin typeface="Tahoma" panose="020B0604030504040204" pitchFamily="34" charset="0"/>
                <a:ea typeface="Tahoma" panose="020B0604030504040204" pitchFamily="34" charset="0"/>
                <a:cs typeface="Tahoma" panose="020B0604030504040204" pitchFamily="34" charset="0"/>
              </a:rPr>
              <a:t> </a:t>
            </a:r>
            <a:r>
              <a:rPr lang="cs-CZ" sz="1700" b="1" dirty="0">
                <a:latin typeface="Tahoma" panose="020B0604030504040204" pitchFamily="34" charset="0"/>
                <a:ea typeface="Tahoma" panose="020B0604030504040204" pitchFamily="34" charset="0"/>
                <a:cs typeface="Tahoma" panose="020B0604030504040204" pitchFamily="34" charset="0"/>
              </a:rPr>
              <a:t>(17.6.2025, 14:00 CEST);</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Následně probíhá formální kontrola způsobilosti jak na mezinárodní, tak národní úrovni;</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Poté probíhá odborné hodnocení projektů mezinárodními experty;</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Hodnotitelé sestaví tzv. </a:t>
            </a:r>
            <a:r>
              <a:rPr lang="cs-CZ" sz="1700" dirty="0" err="1">
                <a:latin typeface="Tahoma" panose="020B0604030504040204" pitchFamily="34" charset="0"/>
                <a:ea typeface="Tahoma" panose="020B0604030504040204" pitchFamily="34" charset="0"/>
                <a:cs typeface="Tahoma" panose="020B0604030504040204" pitchFamily="34" charset="0"/>
              </a:rPr>
              <a:t>ranking</a:t>
            </a:r>
            <a:r>
              <a:rPr lang="cs-CZ" sz="1700" dirty="0">
                <a:latin typeface="Tahoma" panose="020B0604030504040204" pitchFamily="34" charset="0"/>
                <a:ea typeface="Tahoma" panose="020B0604030504040204" pitchFamily="34" charset="0"/>
                <a:cs typeface="Tahoma" panose="020B0604030504040204" pitchFamily="34" charset="0"/>
              </a:rPr>
              <a:t> list projektů, </a:t>
            </a:r>
            <a:r>
              <a:rPr lang="cs-CZ" sz="1700" u="sng" dirty="0">
                <a:latin typeface="Tahoma" panose="020B0604030504040204" pitchFamily="34" charset="0"/>
                <a:ea typeface="Tahoma" panose="020B0604030504040204" pitchFamily="34" charset="0"/>
                <a:cs typeface="Tahoma" panose="020B0604030504040204" pitchFamily="34" charset="0"/>
              </a:rPr>
              <a:t>které doporučí k financování;</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V případě vysoké kvality projektů a nedostatečných finančních zdrojů rozhoduje o konečném výběru projektů uskupení zástupců financujících organizací participujících ve výzvě na základě výběrových kritérií. </a:t>
            </a:r>
          </a:p>
          <a:p>
            <a:pPr marL="342900" indent="-342900" algn="l">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sp>
        <p:nvSpPr>
          <p:cNvPr id="18" name="Textové pole 2">
            <a:extLst>
              <a:ext uri="{FF2B5EF4-FFF2-40B4-BE49-F238E27FC236}">
                <a16:creationId xmlns:a16="http://schemas.microsoft.com/office/drawing/2014/main" id="{F9EA6A75-66DC-448D-8187-5AB146485E96}"/>
              </a:ext>
            </a:extLst>
          </p:cNvPr>
          <p:cNvSpPr txBox="1">
            <a:spLocks noChangeArrowheads="1"/>
          </p:cNvSpPr>
          <p:nvPr/>
        </p:nvSpPr>
        <p:spPr bwMode="auto">
          <a:xfrm>
            <a:off x="3682437" y="2049518"/>
            <a:ext cx="5413375" cy="2740025"/>
          </a:xfrm>
          <a:prstGeom prst="rect">
            <a:avLst/>
          </a:prstGeom>
          <a:solidFill>
            <a:srgbClr val="FFFFFF"/>
          </a:solidFill>
          <a:ln w="34925">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400" b="1" dirty="0" err="1">
                <a:solidFill>
                  <a:srgbClr val="4472C4"/>
                </a:solidFill>
                <a:effectLst/>
                <a:latin typeface="Tahoma" panose="020B0604030504040204" pitchFamily="34" charset="0"/>
                <a:ea typeface="Calibri" panose="020F0502020204030204" pitchFamily="34" charset="0"/>
                <a:cs typeface="Times New Roman" panose="02020603050405020304" pitchFamily="18" charset="0"/>
              </a:rPr>
              <a:t>Widening</a:t>
            </a:r>
            <a:r>
              <a:rPr lang="cs-CZ" sz="1400" b="1" dirty="0">
                <a:solidFill>
                  <a:srgbClr val="4472C4"/>
                </a:solidFill>
                <a:effectLst/>
                <a:latin typeface="Tahoma" panose="020B0604030504040204" pitchFamily="34" charset="0"/>
                <a:ea typeface="Calibri" panose="020F0502020204030204" pitchFamily="34" charset="0"/>
                <a:cs typeface="Times New Roman" panose="02020603050405020304" pitchFamily="18" charset="0"/>
              </a:rPr>
              <a:t> proces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Prostřednictvím tzv. </a:t>
            </a:r>
            <a:r>
              <a:rPr lang="cs-CZ" sz="12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widening</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procesu je umožněno výzkumným týmům z </a:t>
            </a:r>
            <a:r>
              <a:rPr lang="cs-CZ" sz="12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podreprezentovaných</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zemí / EU-13 (mezi které patří i ČR), </a:t>
            </a:r>
            <a:r>
              <a:rPr lang="cs-CZ" sz="12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přidat se k úspěšnému konsorciu, které postoupilo do 2. kola výzvy. </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Podmínkou je, že výzkumný tým musí prokázat přidanou hodnotu pro projekt, ke kterému přistupuje a koordinátor takového projektu s přistoupením bude souhlasit formou vydání tzv.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Letter</a:t>
            </a:r>
            <a:r>
              <a:rPr lang="cs-CZ" sz="1200" i="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of</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Intent</a:t>
            </a:r>
            <a:r>
              <a:rPr lang="cs-CZ" sz="1200" i="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či jiného obdobného dokumentu. V neposlední řadě </a:t>
            </a:r>
            <a:r>
              <a:rPr lang="cs-CZ" sz="12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příslušná financující organizace musí potvrdit disponibilní rozpočtové prostředky pro tento účel a souhlasit s procesem přistoupením k úspěšnému projektu po 1. kole výzvy.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9" name="Obrázek 18">
            <a:extLst>
              <a:ext uri="{FF2B5EF4-FFF2-40B4-BE49-F238E27FC236}">
                <a16:creationId xmlns:a16="http://schemas.microsoft.com/office/drawing/2014/main" id="{B128A6C2-BB83-4626-94FA-44F19E45081B}"/>
              </a:ext>
            </a:extLst>
          </p:cNvPr>
          <p:cNvPicPr/>
          <p:nvPr/>
        </p:nvPicPr>
        <p:blipFill>
          <a:blip r:embed="rId6"/>
          <a:stretch>
            <a:fillRect/>
          </a:stretch>
        </p:blipFill>
        <p:spPr>
          <a:xfrm>
            <a:off x="1831246" y="2618877"/>
            <a:ext cx="6030053" cy="3359648"/>
          </a:xfrm>
          <a:prstGeom prst="rect">
            <a:avLst/>
          </a:prstGeom>
        </p:spPr>
      </p:pic>
      <p:pic>
        <p:nvPicPr>
          <p:cNvPr id="20" name="Obrázek 19">
            <a:extLst>
              <a:ext uri="{FF2B5EF4-FFF2-40B4-BE49-F238E27FC236}">
                <a16:creationId xmlns:a16="http://schemas.microsoft.com/office/drawing/2014/main" id="{4CA56206-3634-4B61-A274-8305ED73D8C0}"/>
              </a:ext>
            </a:extLst>
          </p:cNvPr>
          <p:cNvPicPr/>
          <p:nvPr/>
        </p:nvPicPr>
        <p:blipFill>
          <a:blip r:embed="rId7"/>
          <a:stretch>
            <a:fillRect/>
          </a:stretch>
        </p:blipFill>
        <p:spPr>
          <a:xfrm>
            <a:off x="4509613" y="315725"/>
            <a:ext cx="5760720" cy="3232150"/>
          </a:xfrm>
          <a:prstGeom prst="rect">
            <a:avLst/>
          </a:prstGeom>
        </p:spPr>
      </p:pic>
      <p:pic>
        <p:nvPicPr>
          <p:cNvPr id="21" name="Obrázek 20">
            <a:extLst>
              <a:ext uri="{FF2B5EF4-FFF2-40B4-BE49-F238E27FC236}">
                <a16:creationId xmlns:a16="http://schemas.microsoft.com/office/drawing/2014/main" id="{1AD21BF3-6B54-4A8D-9969-0EAC2DB2631B}"/>
              </a:ext>
            </a:extLst>
          </p:cNvPr>
          <p:cNvPicPr/>
          <p:nvPr/>
        </p:nvPicPr>
        <p:blipFill>
          <a:blip r:embed="rId8"/>
          <a:stretch>
            <a:fillRect/>
          </a:stretch>
        </p:blipFill>
        <p:spPr>
          <a:xfrm>
            <a:off x="668806" y="1186083"/>
            <a:ext cx="5760720" cy="3098800"/>
          </a:xfrm>
          <a:prstGeom prst="rect">
            <a:avLst/>
          </a:prstGeom>
        </p:spPr>
      </p:pic>
    </p:spTree>
    <p:extLst>
      <p:ext uri="{BB962C8B-B14F-4D97-AF65-F5344CB8AC3E}">
        <p14:creationId xmlns:p14="http://schemas.microsoft.com/office/powerpoint/2010/main" val="28439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4000" b="1" dirty="0">
                <a:latin typeface="Tahoma" panose="020B0604030504040204" pitchFamily="34" charset="0"/>
                <a:ea typeface="Tahoma" panose="020B0604030504040204" pitchFamily="34" charset="0"/>
                <a:cs typeface="Tahoma" panose="020B0604030504040204" pitchFamily="34" charset="0"/>
              </a:rPr>
              <a:t> – Mezinárodní hodnocení</a:t>
            </a:r>
            <a:endParaRPr lang="cs-CZ" sz="32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1223191"/>
            <a:ext cx="10527030" cy="5639942"/>
          </a:xfrm>
          <a:prstGeom prst="rect">
            <a:avLst/>
          </a:prstGeom>
          <a:noFill/>
        </p:spPr>
        <p:txBody>
          <a:bodyPr wrap="square" rtlCol="0" anchor="ctr">
            <a:spAutoFit/>
          </a:bodyPr>
          <a:lstStyle/>
          <a:p>
            <a:pPr algn="just">
              <a:lnSpc>
                <a:spcPct val="107000"/>
              </a:lnSpc>
              <a:spcAft>
                <a:spcPts val="800"/>
              </a:spcAft>
            </a:pPr>
            <a:r>
              <a:rPr lang="cs-CZ" sz="2400" b="1" u="sng" dirty="0">
                <a:effectLst/>
                <a:latin typeface="Tahoma" panose="020B0604030504040204" pitchFamily="34" charset="0"/>
                <a:ea typeface="Tahoma" panose="020B0604030504040204" pitchFamily="34" charset="0"/>
                <a:cs typeface="Tahoma" panose="020B0604030504040204" pitchFamily="34" charset="0"/>
              </a:rPr>
              <a:t>Hodnocení (</a:t>
            </a:r>
            <a:r>
              <a:rPr lang="cs-CZ" sz="2400" b="1" u="sng" dirty="0" err="1">
                <a:effectLst/>
                <a:latin typeface="Tahoma" panose="020B0604030504040204" pitchFamily="34" charset="0"/>
                <a:ea typeface="Tahoma" panose="020B0604030504040204" pitchFamily="34" charset="0"/>
                <a:cs typeface="Tahoma" panose="020B0604030504040204" pitchFamily="34" charset="0"/>
              </a:rPr>
              <a:t>pre</a:t>
            </a:r>
            <a:r>
              <a:rPr lang="cs-CZ" sz="2400" b="1" u="sng" dirty="0">
                <a:effectLst/>
                <a:latin typeface="Tahoma" panose="020B0604030504040204" pitchFamily="34" charset="0"/>
                <a:ea typeface="Tahoma" panose="020B0604030504040204" pitchFamily="34" charset="0"/>
                <a:cs typeface="Tahoma" panose="020B0604030504040204" pitchFamily="34" charset="0"/>
              </a:rPr>
              <a:t>- a full </a:t>
            </a:r>
            <a:r>
              <a:rPr lang="cs-CZ" sz="2400" b="1" u="sng" dirty="0" err="1">
                <a:effectLst/>
                <a:latin typeface="Tahoma" panose="020B0604030504040204" pitchFamily="34" charset="0"/>
                <a:ea typeface="Tahoma" panose="020B0604030504040204" pitchFamily="34" charset="0"/>
                <a:cs typeface="Tahoma" panose="020B0604030504040204" pitchFamily="34" charset="0"/>
              </a:rPr>
              <a:t>proposals</a:t>
            </a:r>
            <a:r>
              <a:rPr lang="cs-CZ" sz="2400" b="1" u="sng" dirty="0">
                <a:effectLst/>
                <a:latin typeface="Tahoma" panose="020B0604030504040204" pitchFamily="34" charset="0"/>
                <a:ea typeface="Tahoma" panose="020B0604030504040204" pitchFamily="34" charset="0"/>
                <a:cs typeface="Tahoma" panose="020B0604030504040204" pitchFamily="34" charset="0"/>
              </a:rPr>
              <a:t>) bude provedeno na základě tří hlavních kritérií: </a:t>
            </a:r>
          </a:p>
          <a:p>
            <a:pPr marL="342900" lvl="0" indent="-342900" algn="just">
              <a:lnSpc>
                <a:spcPct val="107000"/>
              </a:lnSpc>
              <a:buFont typeface="+mj-lt"/>
              <a:buAutoNum type="arabicPeriod"/>
            </a:pPr>
            <a:r>
              <a:rPr lang="cs-CZ" sz="2400" b="1" dirty="0">
                <a:effectLst/>
                <a:latin typeface="Tahoma" panose="020B0604030504040204" pitchFamily="34" charset="0"/>
                <a:ea typeface="Tahoma" panose="020B0604030504040204" pitchFamily="34" charset="0"/>
                <a:cs typeface="Tahoma" panose="020B0604030504040204" pitchFamily="34" charset="0"/>
              </a:rPr>
              <a:t>Excelence; 2. Dopad; 3. Implementace</a:t>
            </a:r>
          </a:p>
          <a:p>
            <a:pPr lvl="0" algn="just">
              <a:lnSpc>
                <a:spcPct val="107000"/>
              </a:lnSpc>
            </a:pPr>
            <a:endParaRPr lang="cs-CZ" sz="2400" b="1" dirty="0">
              <a:latin typeface="Tahoma" panose="020B0604030504040204" pitchFamily="34" charset="0"/>
              <a:ea typeface="Tahoma" panose="020B0604030504040204" pitchFamily="34" charset="0"/>
              <a:cs typeface="Tahoma" panose="020B0604030504040204" pitchFamily="34" charset="0"/>
            </a:endParaRPr>
          </a:p>
          <a:p>
            <a:pPr lvl="0" algn="just">
              <a:lnSpc>
                <a:spcPct val="107000"/>
              </a:lnSpc>
            </a:pPr>
            <a:r>
              <a:rPr lang="cs-CZ" sz="2400" dirty="0">
                <a:effectLst/>
                <a:latin typeface="Tahoma" panose="020B0604030504040204" pitchFamily="34" charset="0"/>
                <a:ea typeface="Tahoma" panose="020B0604030504040204" pitchFamily="34" charset="0"/>
                <a:cs typeface="Tahoma" panose="020B0604030504040204" pitchFamily="34" charset="0"/>
              </a:rPr>
              <a:t>Tato tři kritéria mají stejnou váhu a max. celkový počet bodů za všechna tři hodnotící kritéria, kterého lze dosáhnout, je 15 bodů. Min. hranice pro každé jednotlivé kritérium na základě hodnocení tří nezávislých hodnotitelů bude 3 body (celková hranice 9 bodů pro návrhy v obou fázích hodnotícího procesu). </a:t>
            </a:r>
          </a:p>
          <a:p>
            <a:pPr lvl="0" algn="just">
              <a:lnSpc>
                <a:spcPct val="107000"/>
              </a:lnSpc>
            </a:pPr>
            <a:endParaRPr lang="cs-CZ" sz="2400" dirty="0">
              <a:latin typeface="Tahoma" panose="020B0604030504040204" pitchFamily="34" charset="0"/>
              <a:ea typeface="Tahoma" panose="020B0604030504040204" pitchFamily="34" charset="0"/>
              <a:cs typeface="Tahoma" panose="020B0604030504040204" pitchFamily="34" charset="0"/>
            </a:endParaRPr>
          </a:p>
          <a:p>
            <a:pPr lvl="0" algn="just">
              <a:lnSpc>
                <a:spcPct val="107000"/>
              </a:lnSpc>
            </a:pPr>
            <a:r>
              <a:rPr lang="cs-CZ" sz="2400" b="1" dirty="0">
                <a:effectLst/>
                <a:latin typeface="Tahoma" panose="020B0604030504040204" pitchFamily="34" charset="0"/>
                <a:ea typeface="Tahoma" panose="020B0604030504040204" pitchFamily="34" charset="0"/>
                <a:cs typeface="Tahoma" panose="020B0604030504040204" pitchFamily="34" charset="0"/>
              </a:rPr>
              <a:t>Financovány budou pouze ty návrhy, které budou schváleny jak vědeckým, tak etickým hodnocením.</a:t>
            </a:r>
          </a:p>
          <a:p>
            <a:pPr lvl="0" algn="just">
              <a:lnSpc>
                <a:spcPct val="107000"/>
              </a:lnSpc>
            </a:pPr>
            <a:endParaRPr lang="cs-CZ" sz="2400" b="1" dirty="0">
              <a:effectLst/>
              <a:latin typeface="Tahoma" panose="020B0604030504040204" pitchFamily="34" charset="0"/>
              <a:ea typeface="Tahoma" panose="020B0604030504040204" pitchFamily="34" charset="0"/>
              <a:cs typeface="Tahoma" panose="020B0604030504040204" pitchFamily="34" charset="0"/>
            </a:endParaRPr>
          </a:p>
          <a:p>
            <a:pPr algn="l"/>
            <a:endParaRPr lang="cs-CZ" sz="2000" i="1" dirty="0">
              <a:latin typeface="Tahoma" panose="020B0604030504040204" pitchFamily="34" charset="0"/>
              <a:ea typeface="Tahoma" panose="020B0604030504040204" pitchFamily="34" charset="0"/>
              <a:cs typeface="Tahoma" panose="020B0604030504040204" pitchFamily="34" charset="0"/>
            </a:endParaRPr>
          </a:p>
        </p:txBody>
      </p:sp>
      <p:sp>
        <p:nvSpPr>
          <p:cNvPr id="19" name="Textové pole 2">
            <a:extLst>
              <a:ext uri="{FF2B5EF4-FFF2-40B4-BE49-F238E27FC236}">
                <a16:creationId xmlns:a16="http://schemas.microsoft.com/office/drawing/2014/main" id="{0338BE14-8659-4E96-ADAC-5B2A41ABD5CB}"/>
              </a:ext>
            </a:extLst>
          </p:cNvPr>
          <p:cNvSpPr txBox="1">
            <a:spLocks noChangeArrowheads="1"/>
          </p:cNvSpPr>
          <p:nvPr/>
        </p:nvSpPr>
        <p:spPr bwMode="auto">
          <a:xfrm>
            <a:off x="3476624" y="2206625"/>
            <a:ext cx="4765676" cy="2692400"/>
          </a:xfrm>
          <a:prstGeom prst="rect">
            <a:avLst/>
          </a:prstGeom>
          <a:solidFill>
            <a:srgbClr val="FFFFFF"/>
          </a:solidFill>
          <a:ln w="25400">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400"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Rebuttal</a:t>
            </a:r>
            <a:r>
              <a:rPr lang="cs-CZ" sz="1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cs-CZ" sz="1400"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stage</a:t>
            </a:r>
            <a:r>
              <a:rPr lang="cs-CZ" sz="1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cs-CZ" sz="13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Před plenárním zasedáním hodnotitelů, na kterém se budou projednávat úplné návrhy projektů, poskytne sekretariát výzvy výsledky hodnocení nezávislých recenzentů každému koordinátorovi projektu, který bude mít možnost hodnocení prostudovat a vyjádřit se k jejich argumentům a hodnocením. Tato fáze umožní žadatelům vyjádřit se k věcným chybám a nedorozuměním, kterých se nezávislí recenzenti mohli při posuzování návrhu dopustit, a také odpovědět na jejich otázky. Problémy, které se netýkají přímo připomínek nebo otázek recenzentů, nebudou brány v potaz. </a:t>
            </a:r>
            <a:endParaRPr lang="cs-CZ" sz="13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ové pole 2">
            <a:extLst>
              <a:ext uri="{FF2B5EF4-FFF2-40B4-BE49-F238E27FC236}">
                <a16:creationId xmlns:a16="http://schemas.microsoft.com/office/drawing/2014/main" id="{6DE52965-85CC-4A18-8A8B-C6DBF08A1155}"/>
              </a:ext>
            </a:extLst>
          </p:cNvPr>
          <p:cNvSpPr txBox="1">
            <a:spLocks noChangeArrowheads="1"/>
          </p:cNvSpPr>
          <p:nvPr/>
        </p:nvSpPr>
        <p:spPr bwMode="auto">
          <a:xfrm>
            <a:off x="2374900" y="3423279"/>
            <a:ext cx="4003676" cy="2032000"/>
          </a:xfrm>
          <a:prstGeom prst="rect">
            <a:avLst/>
          </a:prstGeom>
          <a:solidFill>
            <a:srgbClr val="FFFFFF"/>
          </a:solidFill>
          <a:ln w="25400">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400"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Redress</a:t>
            </a:r>
            <a:r>
              <a:rPr lang="cs-CZ" sz="1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cs-CZ" sz="1400"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Procedure</a:t>
            </a:r>
            <a:r>
              <a:rPr lang="cs-CZ" sz="1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cs-CZ" sz="1300" dirty="0">
                <a:solidFill>
                  <a:srgbClr val="000000"/>
                </a:solidFill>
                <a:effectLst/>
                <a:latin typeface="Tahoma" panose="020B0604030504040204" pitchFamily="34" charset="0"/>
                <a:ea typeface="Tahoma" panose="020B0604030504040204" pitchFamily="34" charset="0"/>
                <a:cs typeface="Tahoma" panose="020B0604030504040204" pitchFamily="34" charset="0"/>
              </a:rPr>
              <a:t>Žadatelé mohou podat odvolání proti výsledku hodnocení, pokud mají podezření na porušení postupů hodnocení a výběru. Tento nápravný postup se vztahuje pouze na procesní aspekty výzvy. Náprava nezpochybňuje vědecké nebo technick</a:t>
            </a:r>
            <a:r>
              <a:rPr lang="cs-CZ" sz="1300" dirty="0">
                <a:solidFill>
                  <a:srgbClr val="000000"/>
                </a:solidFill>
                <a:latin typeface="Tahoma" panose="020B0604030504040204" pitchFamily="34" charset="0"/>
                <a:ea typeface="Tahoma" panose="020B0604030504040204" pitchFamily="34" charset="0"/>
                <a:cs typeface="Tahoma" panose="020B0604030504040204" pitchFamily="34" charset="0"/>
              </a:rPr>
              <a:t>é posouzení odpovídajícím způsobem kvalifikovaných expertů/hodnotitelů. </a:t>
            </a:r>
            <a:endParaRPr lang="cs-CZ" sz="13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Obrázek 20">
            <a:extLst>
              <a:ext uri="{FF2B5EF4-FFF2-40B4-BE49-F238E27FC236}">
                <a16:creationId xmlns:a16="http://schemas.microsoft.com/office/drawing/2014/main" id="{5F7C0DA3-FD1F-4676-AEBF-9089897BCC62}"/>
              </a:ext>
            </a:extLst>
          </p:cNvPr>
          <p:cNvPicPr/>
          <p:nvPr/>
        </p:nvPicPr>
        <p:blipFill>
          <a:blip r:embed="rId5"/>
          <a:stretch>
            <a:fillRect/>
          </a:stretch>
        </p:blipFill>
        <p:spPr>
          <a:xfrm>
            <a:off x="4225608" y="717623"/>
            <a:ext cx="5775960" cy="3683000"/>
          </a:xfrm>
          <a:prstGeom prst="rect">
            <a:avLst/>
          </a:prstGeom>
        </p:spPr>
      </p:pic>
    </p:spTree>
    <p:extLst>
      <p:ext uri="{BB962C8B-B14F-4D97-AF65-F5344CB8AC3E}">
        <p14:creationId xmlns:p14="http://schemas.microsoft.com/office/powerpoint/2010/main" val="410456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4000" b="1" dirty="0">
                <a:latin typeface="Tahoma" panose="020B0604030504040204" pitchFamily="34" charset="0"/>
                <a:ea typeface="Tahoma" panose="020B0604030504040204" pitchFamily="34" charset="0"/>
                <a:cs typeface="Tahoma" panose="020B0604030504040204" pitchFamily="34" charset="0"/>
              </a:rPr>
              <a:t> – Finanční mechanismus</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241300" y="1111221"/>
            <a:ext cx="9220200" cy="5509200"/>
          </a:xfrm>
          <a:prstGeom prst="rect">
            <a:avLst/>
          </a:prstGeom>
          <a:noFill/>
        </p:spPr>
        <p:txBody>
          <a:bodyPr wrap="square" rtlCol="0" anchor="ctr">
            <a:spAutoFit/>
          </a:bodyPr>
          <a:lstStyle/>
          <a:p>
            <a:pPr marL="457200" indent="-457200" algn="just">
              <a:buFont typeface="Arial" panose="020B0604020202020204" pitchFamily="34" charset="0"/>
              <a:buChar char="•"/>
            </a:pPr>
            <a:r>
              <a:rPr lang="cs-CZ" sz="2200" dirty="0">
                <a:latin typeface="Tahoma" panose="020B0604030504040204" pitchFamily="34" charset="0"/>
                <a:ea typeface="Tahoma" panose="020B0604030504040204" pitchFamily="34" charset="0"/>
                <a:cs typeface="Tahoma" panose="020B0604030504040204" pitchFamily="34" charset="0"/>
              </a:rPr>
              <a:t>ČR prostřednictvím národního poskytovatele (MZ ČR) poskytuje národní prostředky z účelové podpory na podporu českých úspěšných žadatelů ve výzvě.  </a:t>
            </a:r>
          </a:p>
          <a:p>
            <a:pPr marL="457200" indent="-457200" algn="just">
              <a:buFont typeface="Arial" panose="020B0604020202020204" pitchFamily="34" charset="0"/>
              <a:buChar char="•"/>
            </a:pPr>
            <a:endParaRPr lang="cs-CZ" sz="22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200" dirty="0">
                <a:latin typeface="Tahoma" panose="020B0604030504040204" pitchFamily="34" charset="0"/>
                <a:ea typeface="Tahoma" panose="020B0604030504040204" pitchFamily="34" charset="0"/>
                <a:cs typeface="Tahoma" panose="020B0604030504040204" pitchFamily="34" charset="0"/>
              </a:rPr>
              <a:t>Každá země participující ve výzvě poskytuje finanční prostředky na podporu svých úspěšných žadatelů na základě své přidělené alokace. </a:t>
            </a:r>
          </a:p>
          <a:p>
            <a:pPr algn="just"/>
            <a:endParaRPr lang="cs-CZ" sz="22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200" dirty="0">
                <a:latin typeface="Tahoma" panose="020B0604030504040204" pitchFamily="34" charset="0"/>
                <a:ea typeface="Tahoma" panose="020B0604030504040204" pitchFamily="34" charset="0"/>
                <a:cs typeface="Tahoma" panose="020B0604030504040204" pitchFamily="34" charset="0"/>
              </a:rPr>
              <a:t>Maximální intenzita podpory dle typu subjektu a typu výzkumu viz tabulka str. 11: Podmínky pro zapojení českého </a:t>
            </a:r>
            <a:r>
              <a:rPr lang="cs-CZ" sz="2200" dirty="0" err="1">
                <a:latin typeface="Tahoma" panose="020B0604030504040204" pitchFamily="34" charset="0"/>
                <a:ea typeface="Tahoma" panose="020B0604030504040204" pitchFamily="34" charset="0"/>
                <a:cs typeface="Tahoma" panose="020B0604030504040204" pitchFamily="34" charset="0"/>
              </a:rPr>
              <a:t>uchazeče:</a:t>
            </a:r>
            <a:r>
              <a:rPr lang="cs-CZ" sz="2200" dirty="0" err="1">
                <a:hlinkClick r:id="rId5"/>
              </a:rPr>
              <a:t>Podminky-zapojeni-ceskeho-uchazece-do-PerMed-Call.pdf</a:t>
            </a:r>
            <a:r>
              <a:rPr lang="cs-CZ" sz="2200" dirty="0"/>
              <a:t>.</a:t>
            </a:r>
          </a:p>
          <a:p>
            <a:pPr marL="457200" indent="-457200" algn="just">
              <a:buFont typeface="Arial" panose="020B0604020202020204" pitchFamily="34" charset="0"/>
              <a:buChar char="•"/>
            </a:pPr>
            <a:endParaRPr lang="cs-CZ" sz="2200" dirty="0"/>
          </a:p>
          <a:p>
            <a:pPr marL="457200" indent="-457200" algn="just">
              <a:buFont typeface="Arial" panose="020B0604020202020204" pitchFamily="34" charset="0"/>
              <a:buChar char="•"/>
            </a:pPr>
            <a:r>
              <a:rPr lang="cs-CZ" sz="2200" b="1" dirty="0"/>
              <a:t>Upozornění! Financování pacientských organizací (PAO): </a:t>
            </a:r>
            <a:r>
              <a:rPr lang="cs-CZ" sz="2200" dirty="0"/>
              <a:t>Výzva umožňuje centrální mechanismus financování, které je omezeno celkovou částkou 50 000 EUR na 3 roky a na jeden projekt bez ohledu na počet zúčastněných PAO. Více informací viz dokument </a:t>
            </a:r>
            <a:r>
              <a:rPr lang="cs-CZ" sz="2200" dirty="0" err="1"/>
              <a:t>Guidelines</a:t>
            </a:r>
            <a:r>
              <a:rPr lang="cs-CZ" sz="2200" dirty="0"/>
              <a:t> </a:t>
            </a:r>
            <a:r>
              <a:rPr lang="cs-CZ" sz="2200" dirty="0" err="1"/>
              <a:t>for</a:t>
            </a:r>
            <a:r>
              <a:rPr lang="cs-CZ" sz="2200" dirty="0"/>
              <a:t> Applicants (</a:t>
            </a:r>
            <a:r>
              <a:rPr lang="en-US" sz="2200" dirty="0">
                <a:hlinkClick r:id="rId6"/>
              </a:rPr>
              <a:t>Deliverable Title as outlined in the GA</a:t>
            </a:r>
            <a:r>
              <a:rPr lang="cs-CZ" sz="2200" dirty="0"/>
              <a:t>). </a:t>
            </a:r>
          </a:p>
        </p:txBody>
      </p:sp>
    </p:spTree>
    <p:extLst>
      <p:ext uri="{BB962C8B-B14F-4D97-AF65-F5344CB8AC3E}">
        <p14:creationId xmlns:p14="http://schemas.microsoft.com/office/powerpoint/2010/main" val="333142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3"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4"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5"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4000" b="1" dirty="0">
                <a:latin typeface="Tahoma" panose="020B0604030504040204" pitchFamily="34" charset="0"/>
                <a:ea typeface="Tahoma" panose="020B0604030504040204" pitchFamily="34" charset="0"/>
                <a:cs typeface="Tahoma" panose="020B0604030504040204" pitchFamily="34" charset="0"/>
              </a:rPr>
              <a:t> – </a:t>
            </a:r>
            <a:r>
              <a:rPr lang="cs-CZ" sz="4000" b="1" dirty="0" err="1">
                <a:latin typeface="Tahoma" panose="020B0604030504040204" pitchFamily="34" charset="0"/>
                <a:ea typeface="Tahoma" panose="020B0604030504040204" pitchFamily="34" charset="0"/>
                <a:cs typeface="Tahoma" panose="020B0604030504040204" pitchFamily="34" charset="0"/>
              </a:rPr>
              <a:t>Partnering</a:t>
            </a:r>
            <a:r>
              <a:rPr lang="cs-CZ" sz="4000" b="1" dirty="0">
                <a:latin typeface="Tahoma" panose="020B0604030504040204" pitchFamily="34" charset="0"/>
                <a:ea typeface="Tahoma" panose="020B0604030504040204" pitchFamily="34" charset="0"/>
                <a:cs typeface="Tahoma" panose="020B0604030504040204" pitchFamily="34" charset="0"/>
              </a:rPr>
              <a:t> </a:t>
            </a:r>
            <a:r>
              <a:rPr lang="cs-CZ" sz="4000" b="1" dirty="0" err="1">
                <a:latin typeface="Tahoma" panose="020B0604030504040204" pitchFamily="34" charset="0"/>
                <a:ea typeface="Tahoma" panose="020B0604030504040204" pitchFamily="34" charset="0"/>
                <a:cs typeface="Tahoma" panose="020B0604030504040204" pitchFamily="34" charset="0"/>
              </a:rPr>
              <a:t>Tool</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 y="942740"/>
            <a:ext cx="10367536" cy="6370975"/>
          </a:xfrm>
          <a:prstGeom prst="rect">
            <a:avLst/>
          </a:prstGeom>
          <a:noFill/>
        </p:spPr>
        <p:txBody>
          <a:bodyPr wrap="square" rtlCol="0" anchor="ctr">
            <a:spAutoFit/>
          </a:bodyPr>
          <a:lstStyle/>
          <a:p>
            <a:pPr marL="285750" indent="-285750" algn="just">
              <a:buFont typeface="Arial" panose="020B0604020202020204" pitchFamily="34" charset="0"/>
              <a:buChar char="•"/>
            </a:pPr>
            <a:r>
              <a:rPr lang="cs-CZ" sz="2400" b="1" dirty="0">
                <a:latin typeface="Tahoma" panose="020B0604030504040204" pitchFamily="34" charset="0"/>
                <a:ea typeface="Tahoma" panose="020B0604030504040204" pitchFamily="34" charset="0"/>
                <a:cs typeface="Tahoma" panose="020B0604030504040204" pitchFamily="34" charset="0"/>
              </a:rPr>
              <a:t>Jak najít potenciální partnery? </a:t>
            </a:r>
          </a:p>
          <a:p>
            <a:pPr marL="285750" indent="-285750" algn="just">
              <a:buFont typeface="Arial" panose="020B0604020202020204" pitchFamily="34" charset="0"/>
              <a:buChar char="•"/>
            </a:pPr>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a:t>
            </a:r>
            <a:r>
              <a:rPr lang="cs-CZ" sz="2400" dirty="0">
                <a:latin typeface="Tahoma" panose="020B0604030504040204" pitchFamily="34" charset="0"/>
                <a:ea typeface="Tahoma" panose="020B0604030504040204" pitchFamily="34" charset="0"/>
                <a:cs typeface="Tahoma" panose="020B0604030504040204" pitchFamily="34" charset="0"/>
              </a:rPr>
              <a:t>k vyhledávání je možné využít </a:t>
            </a:r>
            <a:r>
              <a:rPr lang="cs-CZ" sz="2400" dirty="0" err="1">
                <a:latin typeface="Tahoma" panose="020B0604030504040204" pitchFamily="34" charset="0"/>
                <a:ea typeface="Tahoma" panose="020B0604030504040204" pitchFamily="34" charset="0"/>
                <a:cs typeface="Tahoma" panose="020B0604030504040204" pitchFamily="34" charset="0"/>
              </a:rPr>
              <a:t>Partnering</a:t>
            </a:r>
            <a:r>
              <a:rPr lang="cs-CZ" sz="2400" dirty="0">
                <a:latin typeface="Tahoma" panose="020B0604030504040204" pitchFamily="34" charset="0"/>
                <a:ea typeface="Tahoma" panose="020B0604030504040204" pitchFamily="34" charset="0"/>
                <a:cs typeface="Tahoma" panose="020B0604030504040204" pitchFamily="34" charset="0"/>
              </a:rPr>
              <a:t> </a:t>
            </a:r>
            <a:r>
              <a:rPr lang="cs-CZ" sz="2400" dirty="0" err="1">
                <a:latin typeface="Tahoma" panose="020B0604030504040204" pitchFamily="34" charset="0"/>
                <a:ea typeface="Tahoma" panose="020B0604030504040204" pitchFamily="34" charset="0"/>
                <a:cs typeface="Tahoma" panose="020B0604030504040204" pitchFamily="34" charset="0"/>
              </a:rPr>
              <a:t>Tool</a:t>
            </a:r>
            <a:r>
              <a:rPr lang="cs-CZ" sz="2400" dirty="0">
                <a:latin typeface="Tahoma" panose="020B0604030504040204" pitchFamily="34" charset="0"/>
                <a:ea typeface="Tahoma" panose="020B0604030504040204" pitchFamily="34" charset="0"/>
                <a:cs typeface="Tahoma" panose="020B0604030504040204" pitchFamily="34" charset="0"/>
              </a:rPr>
              <a:t> </a:t>
            </a:r>
            <a:r>
              <a:rPr lang="cs-CZ" sz="2400" b="1" dirty="0">
                <a:latin typeface="Tahoma" panose="020B0604030504040204" pitchFamily="34" charset="0"/>
                <a:ea typeface="Tahoma" panose="020B0604030504040204" pitchFamily="34" charset="0"/>
                <a:cs typeface="Tahoma" panose="020B0604030504040204" pitchFamily="34" charset="0"/>
              </a:rPr>
              <a:t>(</a:t>
            </a:r>
            <a:r>
              <a:rPr lang="cs-CZ" sz="2400" dirty="0">
                <a:hlinkClick r:id="rId6"/>
              </a:rPr>
              <a:t>EP PerMed </a:t>
            </a:r>
            <a:r>
              <a:rPr lang="cs-CZ" sz="2400" dirty="0" err="1">
                <a:hlinkClick r:id="rId6"/>
              </a:rPr>
              <a:t>Partnering</a:t>
            </a:r>
            <a:r>
              <a:rPr lang="cs-CZ" sz="2400" dirty="0">
                <a:hlinkClick r:id="rId6"/>
              </a:rPr>
              <a:t> </a:t>
            </a:r>
            <a:r>
              <a:rPr lang="cs-CZ" sz="2400" dirty="0" err="1">
                <a:hlinkClick r:id="rId6"/>
              </a:rPr>
              <a:t>Platform</a:t>
            </a:r>
            <a:r>
              <a:rPr lang="cs-CZ" sz="2400" dirty="0">
                <a:hlinkClick r:id="rId6"/>
              </a:rPr>
              <a:t> </a:t>
            </a:r>
            <a:r>
              <a:rPr lang="cs-CZ" sz="2400" dirty="0" err="1">
                <a:hlinkClick r:id="rId6"/>
              </a:rPr>
              <a:t>now</a:t>
            </a:r>
            <a:r>
              <a:rPr lang="cs-CZ" sz="2400" dirty="0">
                <a:hlinkClick r:id="rId6"/>
              </a:rPr>
              <a:t> open - European Partnership </a:t>
            </a:r>
            <a:r>
              <a:rPr lang="cs-CZ" sz="2400" dirty="0" err="1">
                <a:hlinkClick r:id="rId6"/>
              </a:rPr>
              <a:t>for</a:t>
            </a:r>
            <a:r>
              <a:rPr lang="cs-CZ" sz="2400" dirty="0">
                <a:hlinkClick r:id="rId6"/>
              </a:rPr>
              <a:t> </a:t>
            </a:r>
            <a:r>
              <a:rPr lang="cs-CZ" sz="2400" dirty="0" err="1">
                <a:hlinkClick r:id="rId6"/>
              </a:rPr>
              <a:t>Personalised</a:t>
            </a:r>
            <a:r>
              <a:rPr lang="cs-CZ" sz="2400" dirty="0">
                <a:hlinkClick r:id="rId6"/>
              </a:rPr>
              <a:t> </a:t>
            </a:r>
            <a:r>
              <a:rPr lang="cs-CZ" sz="2400" dirty="0" err="1">
                <a:hlinkClick r:id="rId6"/>
              </a:rPr>
              <a:t>Medicine</a:t>
            </a:r>
            <a:r>
              <a:rPr lang="cs-CZ" sz="2400" dirty="0">
                <a:hlinkClick r:id="rId6"/>
              </a:rPr>
              <a:t> - EP PerMed</a:t>
            </a:r>
            <a:r>
              <a:rPr lang="cs-CZ" sz="2400" b="1" dirty="0">
                <a:latin typeface="Tahoma" panose="020B0604030504040204" pitchFamily="34" charset="0"/>
                <a:ea typeface="Tahoma" panose="020B0604030504040204" pitchFamily="34" charset="0"/>
                <a:cs typeface="Tahoma" panose="020B0604030504040204" pitchFamily="34" charset="0"/>
              </a:rPr>
              <a:t>);</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využití dosavadních kontaktů v rámci jiných společných projektů;</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přímé kontaktování zástupců zemí uvedených v </a:t>
            </a:r>
            <a:r>
              <a:rPr lang="cs-CZ" sz="2400" b="1" dirty="0" err="1">
                <a:latin typeface="Tahoma" panose="020B0604030504040204" pitchFamily="34" charset="0"/>
                <a:ea typeface="Tahoma" panose="020B0604030504040204" pitchFamily="34" charset="0"/>
                <a:cs typeface="Tahoma" panose="020B0604030504040204" pitchFamily="34" charset="0"/>
              </a:rPr>
              <a:t>Annex</a:t>
            </a:r>
            <a:r>
              <a:rPr lang="cs-CZ" sz="2400" b="1" dirty="0">
                <a:latin typeface="Tahoma" panose="020B0604030504040204" pitchFamily="34" charset="0"/>
                <a:ea typeface="Tahoma" panose="020B0604030504040204" pitchFamily="34" charset="0"/>
                <a:cs typeface="Tahoma" panose="020B0604030504040204" pitchFamily="34" charset="0"/>
              </a:rPr>
              <a:t> I (</a:t>
            </a:r>
            <a:r>
              <a:rPr lang="en-US" sz="2400" dirty="0">
                <a:hlinkClick r:id="rId7"/>
              </a:rPr>
              <a:t>Deliverable Title as outlined in the GA</a:t>
            </a:r>
            <a:r>
              <a:rPr lang="cs-CZ" sz="2400" dirty="0">
                <a:latin typeface="Tahoma" panose="020B0604030504040204" pitchFamily="34" charset="0"/>
                <a:ea typeface="Tahoma" panose="020B0604030504040204" pitchFamily="34" charset="0"/>
                <a:cs typeface="Tahoma" panose="020B0604030504040204" pitchFamily="34" charset="0"/>
              </a:rPr>
              <a:t>; od str. 24).</a:t>
            </a:r>
            <a:r>
              <a:rPr lang="cs-CZ" sz="2400" b="1" dirty="0">
                <a:latin typeface="Tahoma" panose="020B0604030504040204" pitchFamily="34" charset="0"/>
                <a:ea typeface="Tahoma" panose="020B0604030504040204" pitchFamily="34" charset="0"/>
                <a:cs typeface="Tahoma" panose="020B0604030504040204" pitchFamily="34" charset="0"/>
              </a:rPr>
              <a:t> </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přímé kontaktování koordinátora: </a:t>
            </a:r>
            <a:r>
              <a:rPr lang="cs-CZ" sz="2400" b="1" u="sng" dirty="0">
                <a:latin typeface="Tahoma" panose="020B0604030504040204" pitchFamily="34" charset="0"/>
                <a:ea typeface="Tahoma" panose="020B0604030504040204" pitchFamily="34" charset="0"/>
                <a:cs typeface="Tahoma" panose="020B0604030504040204" pitchFamily="34" charset="0"/>
                <a:hlinkClick r:id="rId8"/>
              </a:rPr>
              <a:t>eppermed@dlr.de</a:t>
            </a:r>
            <a:r>
              <a:rPr lang="cs-CZ" sz="2400" b="1" dirty="0">
                <a:latin typeface="Tahoma" panose="020B0604030504040204" pitchFamily="34" charset="0"/>
                <a:ea typeface="Tahoma" panose="020B0604030504040204" pitchFamily="34" charset="0"/>
                <a:cs typeface="Tahoma" panose="020B0604030504040204" pitchFamily="34" charset="0"/>
              </a:rPr>
              <a:t> </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p:txBody>
      </p:sp>
      <p:pic>
        <p:nvPicPr>
          <p:cNvPr id="18" name="Obrázek 17">
            <a:extLst>
              <a:ext uri="{FF2B5EF4-FFF2-40B4-BE49-F238E27FC236}">
                <a16:creationId xmlns:a16="http://schemas.microsoft.com/office/drawing/2014/main" id="{29EB7397-B05B-4BF0-A756-560F4F9B3206}"/>
              </a:ext>
            </a:extLst>
          </p:cNvPr>
          <p:cNvPicPr/>
          <p:nvPr/>
        </p:nvPicPr>
        <p:blipFill>
          <a:blip r:embed="rId9"/>
          <a:stretch>
            <a:fillRect/>
          </a:stretch>
        </p:blipFill>
        <p:spPr>
          <a:xfrm>
            <a:off x="3962664" y="4255036"/>
            <a:ext cx="5760720" cy="2810510"/>
          </a:xfrm>
          <a:prstGeom prst="rect">
            <a:avLst/>
          </a:prstGeom>
        </p:spPr>
      </p:pic>
      <p:pic>
        <p:nvPicPr>
          <p:cNvPr id="19" name="Obrázek 18">
            <a:extLst>
              <a:ext uri="{FF2B5EF4-FFF2-40B4-BE49-F238E27FC236}">
                <a16:creationId xmlns:a16="http://schemas.microsoft.com/office/drawing/2014/main" id="{44D8DD61-62A9-440C-988C-8EAE0F838C13}"/>
              </a:ext>
            </a:extLst>
          </p:cNvPr>
          <p:cNvPicPr/>
          <p:nvPr/>
        </p:nvPicPr>
        <p:blipFill>
          <a:blip r:embed="rId10"/>
          <a:stretch>
            <a:fillRect/>
          </a:stretch>
        </p:blipFill>
        <p:spPr>
          <a:xfrm>
            <a:off x="891818" y="3213648"/>
            <a:ext cx="5760720" cy="3302000"/>
          </a:xfrm>
          <a:prstGeom prst="rect">
            <a:avLst/>
          </a:prstGeom>
        </p:spPr>
      </p:pic>
    </p:spTree>
    <p:extLst>
      <p:ext uri="{BB962C8B-B14F-4D97-AF65-F5344CB8AC3E}">
        <p14:creationId xmlns:p14="http://schemas.microsoft.com/office/powerpoint/2010/main" val="40630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05267"/>
          </a:xfrm>
          <a:prstGeom prst="rect">
            <a:avLst/>
          </a:prstGeom>
        </p:spPr>
        <p:txBody>
          <a:bodyPr vert="horz" wrap="square" lIns="0" tIns="12700" rIns="0" bIns="0" rtlCol="0">
            <a:spAutoFit/>
          </a:bodyPr>
          <a:lstStyle/>
          <a:p>
            <a:r>
              <a:rPr lang="cs-CZ" sz="3200" b="1" dirty="0" err="1">
                <a:latin typeface="Tahoma" panose="020B0604030504040204" pitchFamily="34" charset="0"/>
                <a:ea typeface="Tahoma" panose="020B0604030504040204" pitchFamily="34" charset="0"/>
                <a:cs typeface="Tahoma" panose="020B0604030504040204" pitchFamily="34" charset="0"/>
              </a:rPr>
              <a:t>PerMed</a:t>
            </a:r>
            <a:r>
              <a:rPr lang="cs-CZ" sz="3200" b="1" dirty="0">
                <a:latin typeface="Tahoma" panose="020B0604030504040204" pitchFamily="34" charset="0"/>
                <a:ea typeface="Tahoma" panose="020B0604030504040204" pitchFamily="34" charset="0"/>
                <a:cs typeface="Tahoma" panose="020B0604030504040204" pitchFamily="34" charset="0"/>
              </a:rPr>
              <a:t> – Seznam partnerů a alokace</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918737" y="3036968"/>
            <a:ext cx="9448799" cy="954107"/>
          </a:xfrm>
          <a:prstGeom prst="rect">
            <a:avLst/>
          </a:prstGeom>
          <a:noFill/>
        </p:spPr>
        <p:txBody>
          <a:bodyPr wrap="square" rtlCol="0" anchor="ctr">
            <a:spAutoFit/>
          </a:bodyPr>
          <a:lstStyle/>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
        <p:nvSpPr>
          <p:cNvPr id="19" name="TextovéPole 18">
            <a:extLst>
              <a:ext uri="{FF2B5EF4-FFF2-40B4-BE49-F238E27FC236}">
                <a16:creationId xmlns:a16="http://schemas.microsoft.com/office/drawing/2014/main" id="{4A1E5553-CF90-45C3-A2E3-9B57A2B15281}"/>
              </a:ext>
            </a:extLst>
          </p:cNvPr>
          <p:cNvSpPr txBox="1"/>
          <p:nvPr/>
        </p:nvSpPr>
        <p:spPr>
          <a:xfrm>
            <a:off x="325864" y="1255352"/>
            <a:ext cx="10041672" cy="1200329"/>
          </a:xfrm>
          <a:prstGeom prst="rect">
            <a:avLst/>
          </a:prstGeom>
          <a:noFill/>
        </p:spPr>
        <p:txBody>
          <a:bodyPr wrap="square">
            <a:spAutoFit/>
          </a:bodyPr>
          <a:lstStyle/>
          <a:p>
            <a:pPr algn="just"/>
            <a:r>
              <a:rPr lang="cs-CZ" sz="1800" b="1" dirty="0">
                <a:latin typeface="Tahoma" panose="020B0604030504040204" pitchFamily="34" charset="0"/>
                <a:ea typeface="Tahoma" panose="020B0604030504040204" pitchFamily="34" charset="0"/>
                <a:cs typeface="Tahoma" panose="020B0604030504040204" pitchFamily="34" charset="0"/>
              </a:rPr>
              <a:t>Seznam partnerů a jejich alokací naleznete také v dokumentu Podmínky pro české uchazeče (</a:t>
            </a:r>
            <a:r>
              <a:rPr lang="cs-CZ" dirty="0">
                <a:hlinkClick r:id="rId5"/>
              </a:rPr>
              <a:t>Podminky-zapojeni-ceskeho-uchazece-do-PerMed-Call.pdf</a:t>
            </a:r>
            <a:r>
              <a:rPr lang="cs-CZ" sz="1800" dirty="0">
                <a:latin typeface="Tahoma" panose="020B0604030504040204" pitchFamily="34" charset="0"/>
                <a:ea typeface="Tahoma" panose="020B0604030504040204" pitchFamily="34" charset="0"/>
                <a:cs typeface="Tahoma" panose="020B0604030504040204" pitchFamily="34" charset="0"/>
              </a:rPr>
              <a:t>, od str. 24) nebo </a:t>
            </a:r>
            <a:r>
              <a:rPr lang="cs-CZ" dirty="0">
                <a:latin typeface="Tahoma" panose="020B0604030504040204" pitchFamily="34" charset="0"/>
                <a:ea typeface="Tahoma" panose="020B0604030504040204" pitchFamily="34" charset="0"/>
                <a:cs typeface="Tahoma" panose="020B0604030504040204" pitchFamily="34" charset="0"/>
              </a:rPr>
              <a:t>v dokumentu </a:t>
            </a:r>
            <a:r>
              <a:rPr lang="cs-CZ" dirty="0" err="1">
                <a:latin typeface="Tahoma" panose="020B0604030504040204" pitchFamily="34" charset="0"/>
                <a:ea typeface="Tahoma" panose="020B0604030504040204" pitchFamily="34" charset="0"/>
                <a:cs typeface="Tahoma" panose="020B0604030504040204" pitchFamily="34" charset="0"/>
              </a:rPr>
              <a:t>Guidelines</a:t>
            </a:r>
            <a:r>
              <a:rPr lang="cs-CZ" dirty="0">
                <a:latin typeface="Tahoma" panose="020B0604030504040204" pitchFamily="34" charset="0"/>
                <a:ea typeface="Tahoma" panose="020B0604030504040204" pitchFamily="34" charset="0"/>
                <a:cs typeface="Tahoma" panose="020B0604030504040204" pitchFamily="34" charset="0"/>
              </a:rPr>
              <a:t> </a:t>
            </a:r>
            <a:r>
              <a:rPr lang="cs-CZ" dirty="0" err="1">
                <a:latin typeface="Tahoma" panose="020B0604030504040204" pitchFamily="34" charset="0"/>
                <a:ea typeface="Tahoma" panose="020B0604030504040204" pitchFamily="34" charset="0"/>
                <a:cs typeface="Tahoma" panose="020B0604030504040204" pitchFamily="34" charset="0"/>
              </a:rPr>
              <a:t>for</a:t>
            </a:r>
            <a:r>
              <a:rPr lang="cs-CZ" dirty="0">
                <a:latin typeface="Tahoma" panose="020B0604030504040204" pitchFamily="34" charset="0"/>
                <a:ea typeface="Tahoma" panose="020B0604030504040204" pitchFamily="34" charset="0"/>
                <a:cs typeface="Tahoma" panose="020B0604030504040204" pitchFamily="34" charset="0"/>
              </a:rPr>
              <a:t> Applicants </a:t>
            </a:r>
            <a:r>
              <a:rPr lang="cs-CZ" sz="1800" dirty="0">
                <a:latin typeface="Tahoma" panose="020B0604030504040204" pitchFamily="34" charset="0"/>
                <a:ea typeface="Tahoma" panose="020B0604030504040204" pitchFamily="34" charset="0"/>
                <a:cs typeface="Tahoma" panose="020B0604030504040204" pitchFamily="34" charset="0"/>
              </a:rPr>
              <a:t>partnerství </a:t>
            </a:r>
            <a:r>
              <a:rPr lang="cs-CZ" sz="1800" dirty="0" err="1">
                <a:latin typeface="Tahoma" panose="020B0604030504040204" pitchFamily="34" charset="0"/>
                <a:ea typeface="Tahoma" panose="020B0604030504040204" pitchFamily="34" charset="0"/>
                <a:cs typeface="Tahoma" panose="020B0604030504040204" pitchFamily="34" charset="0"/>
              </a:rPr>
              <a:t>PerMed</a:t>
            </a:r>
            <a:r>
              <a:rPr lang="cs-CZ" sz="1800" dirty="0">
                <a:latin typeface="Tahoma" panose="020B0604030504040204" pitchFamily="34" charset="0"/>
                <a:ea typeface="Tahoma" panose="020B0604030504040204" pitchFamily="34" charset="0"/>
                <a:cs typeface="Tahoma" panose="020B0604030504040204" pitchFamily="34" charset="0"/>
              </a:rPr>
              <a:t>:</a:t>
            </a:r>
            <a:r>
              <a:rPr lang="en-US" dirty="0">
                <a:hlinkClick r:id="rId6"/>
              </a:rPr>
              <a:t>Deliverable Title as outlined in the GA</a:t>
            </a:r>
            <a:r>
              <a:rPr lang="cs-CZ" dirty="0">
                <a:latin typeface="Tahoma" panose="020B0604030504040204" pitchFamily="34" charset="0"/>
                <a:ea typeface="Tahoma" panose="020B0604030504040204" pitchFamily="34" charset="0"/>
                <a:cs typeface="Tahoma" panose="020B0604030504040204" pitchFamily="34" charset="0"/>
              </a:rPr>
              <a:t>, </a:t>
            </a:r>
            <a:r>
              <a:rPr lang="cs-CZ" dirty="0" err="1">
                <a:latin typeface="Tahoma" panose="020B0604030504040204" pitchFamily="34" charset="0"/>
                <a:ea typeface="Tahoma" panose="020B0604030504040204" pitchFamily="34" charset="0"/>
                <a:cs typeface="Tahoma" panose="020B0604030504040204" pitchFamily="34" charset="0"/>
              </a:rPr>
              <a:t>Annex</a:t>
            </a:r>
            <a:r>
              <a:rPr lang="cs-CZ" dirty="0">
                <a:latin typeface="Tahoma" panose="020B0604030504040204" pitchFamily="34" charset="0"/>
                <a:ea typeface="Tahoma" panose="020B0604030504040204" pitchFamily="34" charset="0"/>
                <a:cs typeface="Tahoma" panose="020B0604030504040204" pitchFamily="34" charset="0"/>
              </a:rPr>
              <a:t> II, od str. 17</a:t>
            </a:r>
            <a:r>
              <a:rPr lang="cs-CZ" sz="1800" dirty="0">
                <a:latin typeface="Tahoma" panose="020B0604030504040204" pitchFamily="34" charset="0"/>
                <a:ea typeface="Tahoma" panose="020B0604030504040204" pitchFamily="34" charset="0"/>
                <a:cs typeface="Tahoma" panose="020B0604030504040204" pitchFamily="34" charset="0"/>
              </a:rPr>
              <a:t>.</a:t>
            </a:r>
            <a:endParaRPr lang="cs-CZ" sz="1800" b="1" dirty="0">
              <a:latin typeface="Tahoma" panose="020B0604030504040204" pitchFamily="34" charset="0"/>
              <a:ea typeface="Tahoma" panose="020B0604030504040204" pitchFamily="34" charset="0"/>
              <a:cs typeface="Tahoma" panose="020B0604030504040204" pitchFamily="34" charset="0"/>
            </a:endParaRPr>
          </a:p>
        </p:txBody>
      </p:sp>
      <p:pic>
        <p:nvPicPr>
          <p:cNvPr id="20" name="Obrázek 19">
            <a:extLst>
              <a:ext uri="{FF2B5EF4-FFF2-40B4-BE49-F238E27FC236}">
                <a16:creationId xmlns:a16="http://schemas.microsoft.com/office/drawing/2014/main" id="{0C30E955-7A06-4CBC-966E-51716E0AF257}"/>
              </a:ext>
            </a:extLst>
          </p:cNvPr>
          <p:cNvPicPr>
            <a:picLocks noChangeAspect="1"/>
          </p:cNvPicPr>
          <p:nvPr/>
        </p:nvPicPr>
        <p:blipFill>
          <a:blip r:embed="rId7"/>
          <a:stretch>
            <a:fillRect/>
          </a:stretch>
        </p:blipFill>
        <p:spPr>
          <a:xfrm>
            <a:off x="297185" y="2416300"/>
            <a:ext cx="3601715" cy="2384385"/>
          </a:xfrm>
          <a:prstGeom prst="rect">
            <a:avLst/>
          </a:prstGeom>
        </p:spPr>
      </p:pic>
      <p:pic>
        <p:nvPicPr>
          <p:cNvPr id="24" name="Obrázek 23">
            <a:extLst>
              <a:ext uri="{FF2B5EF4-FFF2-40B4-BE49-F238E27FC236}">
                <a16:creationId xmlns:a16="http://schemas.microsoft.com/office/drawing/2014/main" id="{B2469015-7663-4A03-8591-D804325C37F6}"/>
              </a:ext>
            </a:extLst>
          </p:cNvPr>
          <p:cNvPicPr>
            <a:picLocks noChangeAspect="1"/>
          </p:cNvPicPr>
          <p:nvPr/>
        </p:nvPicPr>
        <p:blipFill>
          <a:blip r:embed="rId8"/>
          <a:stretch>
            <a:fillRect/>
          </a:stretch>
        </p:blipFill>
        <p:spPr>
          <a:xfrm>
            <a:off x="309885" y="4790439"/>
            <a:ext cx="3601715" cy="1788338"/>
          </a:xfrm>
          <a:prstGeom prst="rect">
            <a:avLst/>
          </a:prstGeom>
        </p:spPr>
      </p:pic>
      <p:pic>
        <p:nvPicPr>
          <p:cNvPr id="26" name="Obrázek 25">
            <a:extLst>
              <a:ext uri="{FF2B5EF4-FFF2-40B4-BE49-F238E27FC236}">
                <a16:creationId xmlns:a16="http://schemas.microsoft.com/office/drawing/2014/main" id="{FE59CE6D-D871-4C8F-9020-FF487CB51821}"/>
              </a:ext>
            </a:extLst>
          </p:cNvPr>
          <p:cNvPicPr>
            <a:picLocks noChangeAspect="1"/>
          </p:cNvPicPr>
          <p:nvPr/>
        </p:nvPicPr>
        <p:blipFill>
          <a:blip r:embed="rId9"/>
          <a:stretch>
            <a:fillRect/>
          </a:stretch>
        </p:blipFill>
        <p:spPr>
          <a:xfrm>
            <a:off x="3998124" y="2450954"/>
            <a:ext cx="3558375" cy="2266387"/>
          </a:xfrm>
          <a:prstGeom prst="rect">
            <a:avLst/>
          </a:prstGeom>
        </p:spPr>
      </p:pic>
      <p:pic>
        <p:nvPicPr>
          <p:cNvPr id="28" name="Obrázek 27">
            <a:extLst>
              <a:ext uri="{FF2B5EF4-FFF2-40B4-BE49-F238E27FC236}">
                <a16:creationId xmlns:a16="http://schemas.microsoft.com/office/drawing/2014/main" id="{72281797-1A48-40B1-B042-7EF0D33A37F7}"/>
              </a:ext>
            </a:extLst>
          </p:cNvPr>
          <p:cNvPicPr>
            <a:picLocks noChangeAspect="1"/>
          </p:cNvPicPr>
          <p:nvPr/>
        </p:nvPicPr>
        <p:blipFill>
          <a:blip r:embed="rId10"/>
          <a:stretch>
            <a:fillRect/>
          </a:stretch>
        </p:blipFill>
        <p:spPr>
          <a:xfrm>
            <a:off x="3964457" y="4687151"/>
            <a:ext cx="3558376" cy="1864398"/>
          </a:xfrm>
          <a:prstGeom prst="rect">
            <a:avLst/>
          </a:prstGeom>
        </p:spPr>
      </p:pic>
      <p:pic>
        <p:nvPicPr>
          <p:cNvPr id="30" name="Obrázek 29">
            <a:extLst>
              <a:ext uri="{FF2B5EF4-FFF2-40B4-BE49-F238E27FC236}">
                <a16:creationId xmlns:a16="http://schemas.microsoft.com/office/drawing/2014/main" id="{212A42AD-34EA-4863-84BC-5D85EC719DED}"/>
              </a:ext>
            </a:extLst>
          </p:cNvPr>
          <p:cNvPicPr>
            <a:picLocks noChangeAspect="1"/>
          </p:cNvPicPr>
          <p:nvPr/>
        </p:nvPicPr>
        <p:blipFill>
          <a:blip r:embed="rId11"/>
          <a:stretch>
            <a:fillRect/>
          </a:stretch>
        </p:blipFill>
        <p:spPr>
          <a:xfrm>
            <a:off x="7602866" y="2434411"/>
            <a:ext cx="2771491" cy="694933"/>
          </a:xfrm>
          <a:prstGeom prst="rect">
            <a:avLst/>
          </a:prstGeom>
        </p:spPr>
      </p:pic>
    </p:spTree>
    <p:extLst>
      <p:ext uri="{BB962C8B-B14F-4D97-AF65-F5344CB8AC3E}">
        <p14:creationId xmlns:p14="http://schemas.microsoft.com/office/powerpoint/2010/main" val="140573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6991" y="264194"/>
            <a:ext cx="8922108" cy="566822"/>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Povinné přílohy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86991" y="866742"/>
            <a:ext cx="9988909" cy="5693866"/>
          </a:xfrm>
          <a:prstGeom prst="rect">
            <a:avLst/>
          </a:prstGeom>
          <a:noFill/>
        </p:spPr>
        <p:txBody>
          <a:bodyPr wrap="square" rtlCol="0" anchor="ctr">
            <a:spAutoFit/>
          </a:bodyPr>
          <a:lstStyle/>
          <a:p>
            <a:pPr algn="just"/>
            <a:r>
              <a:rPr lang="cs-CZ" sz="2800" b="1" kern="100" dirty="0">
                <a:effectLst/>
                <a:latin typeface="Tahoma" panose="020B0604030504040204" pitchFamily="34" charset="0"/>
                <a:ea typeface="Tahoma" panose="020B0604030504040204" pitchFamily="34" charset="0"/>
                <a:cs typeface="Tahoma" panose="020B0604030504040204" pitchFamily="34" charset="0"/>
              </a:rPr>
              <a:t>Povinné přílohy českého uchazeče/spoluuchazeče pro 1. fázi (tzv. </a:t>
            </a:r>
            <a:r>
              <a:rPr lang="cs-CZ" sz="2800" b="1" kern="100" dirty="0" err="1">
                <a:effectLst/>
                <a:latin typeface="Tahoma" panose="020B0604030504040204" pitchFamily="34" charset="0"/>
                <a:ea typeface="Tahoma" panose="020B0604030504040204" pitchFamily="34" charset="0"/>
                <a:cs typeface="Tahoma" panose="020B0604030504040204" pitchFamily="34" charset="0"/>
              </a:rPr>
              <a:t>pre-proposals</a:t>
            </a:r>
            <a:r>
              <a:rPr lang="cs-CZ" sz="2800" b="1" kern="100" dirty="0">
                <a:effectLst/>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Čestné prohlášení pro výzkumné organizace</a:t>
            </a:r>
          </a:p>
          <a:p>
            <a:pPr marL="285750" indent="-28575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Čestné prohlášení FO/Čestné prohlášení PO</a:t>
            </a:r>
          </a:p>
          <a:p>
            <a:pPr marL="285750" indent="-28575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Čestné prohlášení o složení konsorcia </a:t>
            </a:r>
            <a:r>
              <a:rPr lang="cs-CZ" kern="100" dirty="0">
                <a:effectLst/>
                <a:latin typeface="Tahoma" panose="020B0604030504040204" pitchFamily="34" charset="0"/>
                <a:ea typeface="Tahoma" panose="020B0604030504040204" pitchFamily="34" charset="0"/>
                <a:cs typeface="Tahoma" panose="020B0604030504040204" pitchFamily="34" charset="0"/>
              </a:rPr>
              <a:t>(v případě spolupráce s podnikem)</a:t>
            </a:r>
          </a:p>
          <a:p>
            <a:pPr marL="285750" indent="-28575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AZV ČR </a:t>
            </a:r>
            <a:r>
              <a:rPr lang="cs-CZ" sz="2800" kern="100" dirty="0" err="1">
                <a:effectLst/>
                <a:latin typeface="Tahoma" panose="020B0604030504040204" pitchFamily="34" charset="0"/>
                <a:ea typeface="Tahoma" panose="020B0604030504040204" pitchFamily="34" charset="0"/>
                <a:cs typeface="Tahoma" panose="020B0604030504040204" pitchFamily="34" charset="0"/>
              </a:rPr>
              <a:t>Application</a:t>
            </a:r>
            <a:r>
              <a:rPr lang="cs-CZ" sz="2800" kern="100" dirty="0">
                <a:effectLst/>
                <a:latin typeface="Tahoma" panose="020B0604030504040204" pitchFamily="34" charset="0"/>
                <a:ea typeface="Tahoma" panose="020B0604030504040204" pitchFamily="34" charset="0"/>
                <a:cs typeface="Tahoma" panose="020B0604030504040204" pitchFamily="34" charset="0"/>
              </a:rPr>
              <a:t> </a:t>
            </a:r>
            <a:r>
              <a:rPr lang="cs-CZ" sz="2800" kern="100" dirty="0" err="1">
                <a:effectLst/>
                <a:latin typeface="Tahoma" panose="020B0604030504040204" pitchFamily="34" charset="0"/>
                <a:ea typeface="Tahoma" panose="020B0604030504040204" pitchFamily="34" charset="0"/>
                <a:cs typeface="Tahoma" panose="020B0604030504040204" pitchFamily="34" charset="0"/>
              </a:rPr>
              <a:t>Form_Partnerství</a:t>
            </a:r>
            <a:r>
              <a:rPr lang="cs-CZ" sz="2800" kern="100" dirty="0">
                <a:effectLst/>
                <a:latin typeface="Tahoma" panose="020B0604030504040204" pitchFamily="34" charset="0"/>
                <a:ea typeface="Tahoma" panose="020B0604030504040204" pitchFamily="34" charset="0"/>
                <a:cs typeface="Tahoma" panose="020B0604030504040204" pitchFamily="34" charset="0"/>
              </a:rPr>
              <a:t> ERDERA Call 2025/</a:t>
            </a:r>
            <a:r>
              <a:rPr lang="en-US" sz="2800" kern="100" dirty="0">
                <a:effectLst/>
                <a:latin typeface="Tahoma" panose="020B0604030504040204" pitchFamily="34" charset="0"/>
                <a:ea typeface="Tahoma" panose="020B0604030504040204" pitchFamily="34" charset="0"/>
                <a:cs typeface="Tahoma" panose="020B0604030504040204" pitchFamily="34" charset="0"/>
              </a:rPr>
              <a:t>AZV ČR Application Form_</a:t>
            </a:r>
            <a:r>
              <a:rPr lang="cs-CZ" sz="2800" kern="100">
                <a:effectLst/>
                <a:latin typeface="Tahoma" panose="020B0604030504040204" pitchFamily="34" charset="0"/>
                <a:ea typeface="Tahoma" panose="020B0604030504040204" pitchFamily="34" charset="0"/>
                <a:cs typeface="Tahoma" panose="020B0604030504040204" pitchFamily="34" charset="0"/>
              </a:rPr>
              <a:t>PerMed</a:t>
            </a:r>
            <a:r>
              <a:rPr lang="en-US" sz="2800" kern="100">
                <a:effectLst/>
                <a:latin typeface="Tahoma" panose="020B0604030504040204" pitchFamily="34" charset="0"/>
                <a:ea typeface="Tahoma" panose="020B0604030504040204" pitchFamily="34" charset="0"/>
                <a:cs typeface="Tahoma" panose="020B0604030504040204" pitchFamily="34" charset="0"/>
              </a:rPr>
              <a:t> </a:t>
            </a:r>
            <a:r>
              <a:rPr lang="en-US" sz="2800" kern="100" dirty="0">
                <a:effectLst/>
                <a:latin typeface="Tahoma" panose="020B0604030504040204" pitchFamily="34" charset="0"/>
                <a:ea typeface="Tahoma" panose="020B0604030504040204" pitchFamily="34" charset="0"/>
                <a:cs typeface="Tahoma" panose="020B0604030504040204" pitchFamily="34" charset="0"/>
              </a:rPr>
              <a:t>Call 2025</a:t>
            </a:r>
            <a:endParaRPr lang="cs-CZ" sz="2800" kern="100" dirty="0">
              <a:latin typeface="Tahoma" panose="020B0604030504040204" pitchFamily="34" charset="0"/>
              <a:ea typeface="Tahoma" panose="020B0604030504040204" pitchFamily="34" charset="0"/>
              <a:cs typeface="Tahoma" panose="020B0604030504040204" pitchFamily="34" charset="0"/>
            </a:endParaRPr>
          </a:p>
          <a:p>
            <a:pPr algn="just"/>
            <a:r>
              <a:rPr lang="cs-CZ" sz="2800" kern="100" dirty="0">
                <a:latin typeface="Tahoma" panose="020B0604030504040204" pitchFamily="34" charset="0"/>
                <a:ea typeface="Tahoma" panose="020B0604030504040204" pitchFamily="34" charset="0"/>
                <a:cs typeface="Tahoma" panose="020B0604030504040204" pitchFamily="34" charset="0"/>
              </a:rPr>
              <a:t>	</a:t>
            </a:r>
            <a:r>
              <a:rPr lang="cs-CZ" sz="2800" kern="100" dirty="0">
                <a:effectLst/>
                <a:latin typeface="Tahoma" panose="020B0604030504040204" pitchFamily="34" charset="0"/>
                <a:ea typeface="Tahoma" panose="020B0604030504040204" pitchFamily="34" charset="0"/>
                <a:cs typeface="Tahoma" panose="020B0604030504040204" pitchFamily="34" charset="0"/>
              </a:rPr>
              <a:t>vč. příp. doložení spolufinancování spolu/uchazeče</a:t>
            </a:r>
          </a:p>
          <a:p>
            <a:pPr algn="just"/>
            <a:r>
              <a:rPr lang="cs-CZ" sz="2800" b="1" kern="100" dirty="0">
                <a:effectLst/>
                <a:latin typeface="Tahoma" panose="020B0604030504040204" pitchFamily="34" charset="0"/>
                <a:ea typeface="Tahoma" panose="020B0604030504040204" pitchFamily="34" charset="0"/>
                <a:cs typeface="Tahoma" panose="020B0604030504040204" pitchFamily="34" charset="0"/>
              </a:rPr>
              <a:t>Povinné přílohy českého uchazeče/spoluuchazeče pro 2. fázi (tzv. full </a:t>
            </a:r>
            <a:r>
              <a:rPr lang="cs-CZ" sz="2800" b="1" kern="100" dirty="0" err="1">
                <a:effectLst/>
                <a:latin typeface="Tahoma" panose="020B0604030504040204" pitchFamily="34" charset="0"/>
                <a:ea typeface="Tahoma" panose="020B0604030504040204" pitchFamily="34" charset="0"/>
                <a:cs typeface="Tahoma" panose="020B0604030504040204" pitchFamily="34" charset="0"/>
              </a:rPr>
              <a:t>proposals</a:t>
            </a:r>
            <a:r>
              <a:rPr lang="cs-CZ" sz="2800" b="1" kern="100" dirty="0">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Dokumenty k odborné způsobilosti dle povahy projektu</a:t>
            </a:r>
          </a:p>
          <a:p>
            <a:pPr marL="342900" indent="-34290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Aktualizovaná rozpočtová tabulka (AZV ČR </a:t>
            </a:r>
            <a:r>
              <a:rPr lang="cs-CZ" sz="2800" kern="100" dirty="0" err="1">
                <a:effectLst/>
                <a:latin typeface="Tahoma" panose="020B0604030504040204" pitchFamily="34" charset="0"/>
                <a:ea typeface="Tahoma" panose="020B0604030504040204" pitchFamily="34" charset="0"/>
                <a:cs typeface="Tahoma" panose="020B0604030504040204" pitchFamily="34" charset="0"/>
              </a:rPr>
              <a:t>Application</a:t>
            </a:r>
            <a:r>
              <a:rPr lang="cs-CZ" sz="2800" kern="100" dirty="0">
                <a:effectLst/>
                <a:latin typeface="Tahoma" panose="020B0604030504040204" pitchFamily="34" charset="0"/>
                <a:ea typeface="Tahoma" panose="020B0604030504040204" pitchFamily="34" charset="0"/>
                <a:cs typeface="Tahoma" panose="020B0604030504040204" pitchFamily="34" charset="0"/>
              </a:rPr>
              <a:t> </a:t>
            </a:r>
            <a:r>
              <a:rPr lang="cs-CZ" sz="2800" kern="100" dirty="0" err="1">
                <a:effectLst/>
                <a:latin typeface="Tahoma" panose="020B0604030504040204" pitchFamily="34" charset="0"/>
                <a:ea typeface="Tahoma" panose="020B0604030504040204" pitchFamily="34" charset="0"/>
                <a:cs typeface="Tahoma" panose="020B0604030504040204" pitchFamily="34" charset="0"/>
              </a:rPr>
              <a:t>Form</a:t>
            </a:r>
            <a:r>
              <a:rPr lang="cs-CZ" sz="2800" kern="1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68276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89932"/>
          </a:xfrm>
          <a:prstGeom prst="rect">
            <a:avLst/>
          </a:prstGeom>
        </p:spPr>
        <p:txBody>
          <a:bodyPr vert="horz" wrap="square" lIns="0" tIns="12700" rIns="0" bIns="0" rtlCol="0">
            <a:spAutoFit/>
          </a:bodyPr>
          <a:lstStyle/>
          <a:p>
            <a:r>
              <a:rPr lang="cs-CZ" sz="4400" b="1" dirty="0">
                <a:latin typeface="Tahoma" panose="020B0604030504040204" pitchFamily="34" charset="0"/>
                <a:ea typeface="Tahoma" panose="020B0604030504040204" pitchFamily="34" charset="0"/>
                <a:cs typeface="Tahoma" panose="020B0604030504040204" pitchFamily="34" charset="0"/>
              </a:rPr>
              <a:t>Otázky a odpovědi? </a:t>
            </a:r>
            <a:endParaRPr lang="cs-CZ" sz="3600" b="1" dirty="0">
              <a:latin typeface="Tahoma" panose="020B0604030504040204" pitchFamily="34" charset="0"/>
              <a:ea typeface="Tahoma" panose="020B0604030504040204" pitchFamily="34" charset="0"/>
              <a:cs typeface="Tahoma" panose="020B0604030504040204" pitchFamily="34" charset="0"/>
            </a:endParaRPr>
          </a:p>
        </p:txBody>
      </p:sp>
      <p:pic>
        <p:nvPicPr>
          <p:cNvPr id="18" name="Obrázek 17">
            <a:extLst>
              <a:ext uri="{FF2B5EF4-FFF2-40B4-BE49-F238E27FC236}">
                <a16:creationId xmlns:a16="http://schemas.microsoft.com/office/drawing/2014/main" id="{A6AA54E4-EAF5-4C01-AFD0-D810513FE670}"/>
              </a:ext>
            </a:extLst>
          </p:cNvPr>
          <p:cNvPicPr>
            <a:picLocks noChangeAspect="1"/>
          </p:cNvPicPr>
          <p:nvPr/>
        </p:nvPicPr>
        <p:blipFill>
          <a:blip r:embed="rId5"/>
          <a:stretch>
            <a:fillRect/>
          </a:stretch>
        </p:blipFill>
        <p:spPr>
          <a:xfrm>
            <a:off x="4127500" y="1743075"/>
            <a:ext cx="3038475" cy="4076700"/>
          </a:xfrm>
          <a:prstGeom prst="rect">
            <a:avLst/>
          </a:prstGeom>
        </p:spPr>
      </p:pic>
    </p:spTree>
    <p:extLst>
      <p:ext uri="{BB962C8B-B14F-4D97-AF65-F5344CB8AC3E}">
        <p14:creationId xmlns:p14="http://schemas.microsoft.com/office/powerpoint/2010/main" val="389128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6991" y="264194"/>
            <a:ext cx="8922108" cy="505267"/>
          </a:xfrm>
          <a:prstGeom prst="rect">
            <a:avLst/>
          </a:prstGeom>
        </p:spPr>
        <p:txBody>
          <a:bodyPr vert="horz" wrap="square" lIns="0" tIns="12700" rIns="0" bIns="0" rtlCol="0">
            <a:spAutoFit/>
          </a:bodyPr>
          <a:lstStyle/>
          <a:p>
            <a:r>
              <a:rPr lang="cs-CZ" sz="3200" b="1" dirty="0" err="1">
                <a:latin typeface="Tahoma" panose="020B0604030504040204" pitchFamily="34" charset="0"/>
                <a:ea typeface="Tahoma" panose="020B0604030504040204" pitchFamily="34" charset="0"/>
                <a:cs typeface="Tahoma" panose="020B0604030504040204" pitchFamily="34" charset="0"/>
              </a:rPr>
              <a:t>Application</a:t>
            </a:r>
            <a:r>
              <a:rPr lang="cs-CZ" sz="3200" b="1" dirty="0">
                <a:latin typeface="Tahoma" panose="020B0604030504040204" pitchFamily="34" charset="0"/>
                <a:ea typeface="Tahoma" panose="020B0604030504040204" pitchFamily="34" charset="0"/>
                <a:cs typeface="Tahoma" panose="020B0604030504040204" pitchFamily="34" charset="0"/>
              </a:rPr>
              <a:t> </a:t>
            </a:r>
            <a:r>
              <a:rPr lang="cs-CZ" sz="3200" b="1" dirty="0" err="1">
                <a:latin typeface="Tahoma" panose="020B0604030504040204" pitchFamily="34" charset="0"/>
                <a:ea typeface="Tahoma" panose="020B0604030504040204" pitchFamily="34" charset="0"/>
                <a:cs typeface="Tahoma" panose="020B0604030504040204" pitchFamily="34" charset="0"/>
              </a:rPr>
              <a:t>Form</a:t>
            </a:r>
            <a:r>
              <a:rPr lang="cs-CZ" sz="3200" b="1" dirty="0">
                <a:latin typeface="Tahoma" panose="020B0604030504040204" pitchFamily="34" charset="0"/>
                <a:ea typeface="Tahoma" panose="020B0604030504040204" pitchFamily="34" charset="0"/>
                <a:cs typeface="Tahoma" panose="020B0604030504040204" pitchFamily="34" charset="0"/>
              </a:rPr>
              <a:t> – povinná příloha</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88900" y="1710253"/>
            <a:ext cx="10515599" cy="954107"/>
          </a:xfrm>
          <a:prstGeom prst="rect">
            <a:avLst/>
          </a:prstGeom>
          <a:noFill/>
        </p:spPr>
        <p:txBody>
          <a:bodyPr wrap="square" rtlCol="0" anchor="ctr">
            <a:spAutoFit/>
          </a:bodyPr>
          <a:lstStyle/>
          <a:p>
            <a:pPr algn="just"/>
            <a:r>
              <a:rPr lang="cs-CZ" sz="2800" b="1" kern="100" dirty="0">
                <a:effectLst/>
                <a:latin typeface="Tahoma" panose="020B0604030504040204" pitchFamily="34" charset="0"/>
                <a:ea typeface="Tahoma" panose="020B0604030504040204" pitchFamily="34" charset="0"/>
                <a:cs typeface="Tahoma" panose="020B0604030504040204" pitchFamily="34" charset="0"/>
              </a:rPr>
              <a:t>Praktické představení vyplnění formuláře: Ing. Iva </a:t>
            </a:r>
            <a:r>
              <a:rPr lang="cs-CZ" sz="2800" b="1" kern="100" dirty="0" err="1">
                <a:effectLst/>
                <a:latin typeface="Tahoma" panose="020B0604030504040204" pitchFamily="34" charset="0"/>
                <a:ea typeface="Tahoma" panose="020B0604030504040204" pitchFamily="34" charset="0"/>
                <a:cs typeface="Tahoma" panose="020B0604030504040204" pitchFamily="34" charset="0"/>
              </a:rPr>
              <a:t>Škach</a:t>
            </a:r>
            <a:r>
              <a:rPr lang="cs-CZ" sz="2800" b="1" kern="100" dirty="0">
                <a:effectLst/>
                <a:latin typeface="Tahoma" panose="020B0604030504040204" pitchFamily="34" charset="0"/>
                <a:ea typeface="Tahoma" panose="020B0604030504040204" pitchFamily="34" charset="0"/>
                <a:cs typeface="Tahoma" panose="020B0604030504040204" pitchFamily="34" charset="0"/>
              </a:rPr>
              <a:t> Vrbíková</a:t>
            </a:r>
            <a:endParaRPr lang="cs-CZ" sz="2800" kern="1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0" name="Obrázek 19">
            <a:extLst>
              <a:ext uri="{FF2B5EF4-FFF2-40B4-BE49-F238E27FC236}">
                <a16:creationId xmlns:a16="http://schemas.microsoft.com/office/drawing/2014/main" id="{CC7FC7B9-126C-4787-9B35-7E0349A10AB1}"/>
              </a:ext>
            </a:extLst>
          </p:cNvPr>
          <p:cNvPicPr>
            <a:picLocks noChangeAspect="1"/>
          </p:cNvPicPr>
          <p:nvPr/>
        </p:nvPicPr>
        <p:blipFill>
          <a:blip r:embed="rId5"/>
          <a:stretch>
            <a:fillRect/>
          </a:stretch>
        </p:blipFill>
        <p:spPr>
          <a:xfrm>
            <a:off x="3717362" y="2665011"/>
            <a:ext cx="2818335" cy="3224700"/>
          </a:xfrm>
          <a:prstGeom prst="rect">
            <a:avLst/>
          </a:prstGeom>
        </p:spPr>
      </p:pic>
    </p:spTree>
    <p:extLst>
      <p:ext uri="{BB962C8B-B14F-4D97-AF65-F5344CB8AC3E}">
        <p14:creationId xmlns:p14="http://schemas.microsoft.com/office/powerpoint/2010/main" val="156174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420475" y="473866"/>
            <a:ext cx="9226908" cy="6031779"/>
          </a:xfrm>
          <a:prstGeom prst="rect">
            <a:avLst/>
          </a:prstGeom>
          <a:ln>
            <a:solidFill>
              <a:schemeClr val="bg1"/>
            </a:solidFill>
          </a:ln>
        </p:spPr>
        <p:txBody>
          <a:bodyPr vert="horz" wrap="square" lIns="0" tIns="12700" rIns="0" bIns="0" rtlCol="0">
            <a:spAutoFit/>
          </a:bodyPr>
          <a:lstStyle/>
          <a:p>
            <a:pPr marL="12700" algn="just">
              <a:spcBef>
                <a:spcPts val="100"/>
              </a:spcBef>
            </a:pPr>
            <a:r>
              <a:rPr lang="cs-CZ" sz="2800" b="1" dirty="0" err="1">
                <a:effectLst/>
                <a:latin typeface="Tahoma" panose="020B0604030504040204" pitchFamily="34" charset="0"/>
                <a:ea typeface="Tahoma" panose="020B0604030504040204" pitchFamily="34" charset="0"/>
                <a:cs typeface="Tahoma" panose="020B0604030504040204" pitchFamily="34" charset="0"/>
              </a:rPr>
              <a:t>European</a:t>
            </a:r>
            <a:r>
              <a:rPr lang="cs-CZ" sz="2800" b="1" dirty="0">
                <a:effectLst/>
                <a:latin typeface="Tahoma" panose="020B0604030504040204" pitchFamily="34" charset="0"/>
                <a:ea typeface="Tahoma" panose="020B0604030504040204" pitchFamily="34" charset="0"/>
                <a:cs typeface="Tahoma" panose="020B0604030504040204" pitchFamily="34" charset="0"/>
              </a:rPr>
              <a:t> </a:t>
            </a:r>
            <a:r>
              <a:rPr lang="cs-CZ" sz="2800" b="1" dirty="0" err="1">
                <a:effectLst/>
                <a:latin typeface="Tahoma" panose="020B0604030504040204" pitchFamily="34" charset="0"/>
                <a:ea typeface="Tahoma" panose="020B0604030504040204" pitchFamily="34" charset="0"/>
                <a:cs typeface="Tahoma" panose="020B0604030504040204" pitchFamily="34" charset="0"/>
              </a:rPr>
              <a:t>Rare</a:t>
            </a:r>
            <a:r>
              <a:rPr lang="cs-CZ" sz="2800" b="1" dirty="0">
                <a:effectLst/>
                <a:latin typeface="Tahoma" panose="020B0604030504040204" pitchFamily="34" charset="0"/>
                <a:ea typeface="Tahoma" panose="020B0604030504040204" pitchFamily="34" charset="0"/>
                <a:cs typeface="Tahoma" panose="020B0604030504040204" pitchFamily="34" charset="0"/>
              </a:rPr>
              <a:t> </a:t>
            </a:r>
            <a:r>
              <a:rPr lang="cs-CZ" sz="2800" b="1" dirty="0" err="1">
                <a:effectLst/>
                <a:latin typeface="Tahoma" panose="020B0604030504040204" pitchFamily="34" charset="0"/>
                <a:ea typeface="Tahoma" panose="020B0604030504040204" pitchFamily="34" charset="0"/>
                <a:cs typeface="Tahoma" panose="020B0604030504040204" pitchFamily="34" charset="0"/>
              </a:rPr>
              <a:t>Diseases</a:t>
            </a:r>
            <a:r>
              <a:rPr lang="cs-CZ" sz="2800" b="1" dirty="0">
                <a:effectLst/>
                <a:latin typeface="Tahoma" panose="020B0604030504040204" pitchFamily="34" charset="0"/>
                <a:ea typeface="Tahoma" panose="020B0604030504040204" pitchFamily="34" charset="0"/>
                <a:cs typeface="Tahoma" panose="020B0604030504040204" pitchFamily="34" charset="0"/>
              </a:rPr>
              <a:t> </a:t>
            </a:r>
          </a:p>
          <a:p>
            <a:pPr marL="12700" algn="just">
              <a:spcBef>
                <a:spcPts val="100"/>
              </a:spcBef>
            </a:pPr>
            <a:r>
              <a:rPr lang="cs-CZ" sz="2800" b="1" dirty="0" err="1">
                <a:effectLst/>
                <a:latin typeface="Tahoma" panose="020B0604030504040204" pitchFamily="34" charset="0"/>
                <a:ea typeface="Tahoma" panose="020B0604030504040204" pitchFamily="34" charset="0"/>
                <a:cs typeface="Tahoma" panose="020B0604030504040204" pitchFamily="34" charset="0"/>
              </a:rPr>
              <a:t>Research</a:t>
            </a:r>
            <a:r>
              <a:rPr lang="cs-CZ" sz="2800" b="1" dirty="0">
                <a:effectLst/>
                <a:latin typeface="Tahoma" panose="020B0604030504040204" pitchFamily="34" charset="0"/>
                <a:ea typeface="Tahoma" panose="020B0604030504040204" pitchFamily="34" charset="0"/>
                <a:cs typeface="Tahoma" panose="020B0604030504040204" pitchFamily="34" charset="0"/>
              </a:rPr>
              <a:t> </a:t>
            </a:r>
            <a:r>
              <a:rPr lang="cs-CZ" sz="2800" b="1" dirty="0" err="1">
                <a:effectLst/>
                <a:latin typeface="Tahoma" panose="020B0604030504040204" pitchFamily="34" charset="0"/>
                <a:ea typeface="Tahoma" panose="020B0604030504040204" pitchFamily="34" charset="0"/>
                <a:cs typeface="Tahoma" panose="020B0604030504040204" pitchFamily="34" charset="0"/>
              </a:rPr>
              <a:t>Alliance</a:t>
            </a:r>
            <a:r>
              <a:rPr lang="cs-CZ" sz="2800" b="1" dirty="0">
                <a:effectLst/>
                <a:latin typeface="Tahoma" panose="020B0604030504040204" pitchFamily="34" charset="0"/>
                <a:ea typeface="Tahoma" panose="020B0604030504040204" pitchFamily="34" charset="0"/>
                <a:cs typeface="Tahoma" panose="020B0604030504040204" pitchFamily="34" charset="0"/>
              </a:rPr>
              <a:t> (ERDERA)</a:t>
            </a:r>
          </a:p>
          <a:p>
            <a:pPr algn="just">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i="1" dirty="0">
                <a:solidFill>
                  <a:srgbClr val="0D0D0D"/>
                </a:solidFill>
                <a:effectLst/>
                <a:latin typeface="Tahoma" panose="020B0604030504040204" pitchFamily="34" charset="0"/>
                <a:ea typeface="Calibri" panose="020F0502020204030204" pitchFamily="34" charset="0"/>
                <a:cs typeface="Times New Roman" panose="02020603050405020304" pitchFamily="18" charset="0"/>
              </a:rPr>
              <a:t>Cílem partnerství ERDERA je koordinovat a financovat nadnárodní výzkum v oblasti vzácných onemocnění. Zaměřuje se především na inovační strategie pro efektivní využití výsledků výzkumu, posílení připravenosti EU na klinické zkoušky a optimalizaci výzkumných infrastruktur a zdrojů. </a:t>
            </a:r>
            <a:endParaRPr lang="cs-CZ" i="1" dirty="0">
              <a:latin typeface="Tahoma" panose="020B0604030504040204" pitchFamily="34" charset="0"/>
              <a:ea typeface="Tahoma" panose="020B0604030504040204" pitchFamily="34" charset="0"/>
              <a:cs typeface="Tahoma" panose="020B0604030504040204" pitchFamily="34" charset="0"/>
            </a:endParaRPr>
          </a:p>
          <a:p>
            <a:pPr marL="298450" indent="-285750" algn="just">
              <a:spcBef>
                <a:spcPts val="100"/>
              </a:spcBef>
              <a:buFont typeface="Arial" panose="020B0604020202020204" pitchFamily="34" charset="0"/>
              <a:buChar char="•"/>
            </a:pPr>
            <a:r>
              <a:rPr lang="en-US" sz="1800" b="1" i="0" dirty="0">
                <a:effectLst/>
                <a:latin typeface="Tahoma" panose="020B0604030504040204" pitchFamily="34" charset="0"/>
                <a:ea typeface="Tahoma" panose="020B0604030504040204" pitchFamily="34" charset="0"/>
                <a:cs typeface="Tahoma" panose="020B0604030504040204" pitchFamily="34" charset="0"/>
                <a:hlinkClick r:id="rId5"/>
              </a:rPr>
              <a:t>European Rare Diseases Research Alliance</a:t>
            </a:r>
            <a:r>
              <a:rPr lang="cs-CZ" sz="1800" b="1" i="0" dirty="0">
                <a:effectLst/>
                <a:latin typeface="Tahoma" panose="020B0604030504040204" pitchFamily="34" charset="0"/>
                <a:ea typeface="Tahoma" panose="020B0604030504040204" pitchFamily="34" charset="0"/>
                <a:cs typeface="Tahoma" panose="020B0604030504040204" pitchFamily="34" charset="0"/>
              </a:rPr>
              <a:t> (EK </a:t>
            </a:r>
            <a:r>
              <a:rPr lang="cs-CZ" sz="1800" b="1" i="0" dirty="0" err="1">
                <a:effectLst/>
                <a:latin typeface="Tahoma" panose="020B0604030504040204" pitchFamily="34" charset="0"/>
                <a:ea typeface="Tahoma" panose="020B0604030504040204" pitchFamily="34" charset="0"/>
                <a:cs typeface="Tahoma" panose="020B0604030504040204" pitchFamily="34" charset="0"/>
              </a:rPr>
              <a:t>funding</a:t>
            </a:r>
            <a:r>
              <a:rPr lang="cs-CZ" sz="1800" b="1" i="0" dirty="0">
                <a:effectLst/>
                <a:latin typeface="Tahoma" panose="020B0604030504040204" pitchFamily="34" charset="0"/>
                <a:ea typeface="Tahoma" panose="020B0604030504040204" pitchFamily="34" charset="0"/>
                <a:cs typeface="Tahoma" panose="020B0604030504040204" pitchFamily="34" charset="0"/>
              </a:rPr>
              <a:t> </a:t>
            </a:r>
            <a:r>
              <a:rPr lang="cs-CZ" sz="1800" b="1" i="0" dirty="0" err="1">
                <a:effectLst/>
                <a:latin typeface="Tahoma" panose="020B0604030504040204" pitchFamily="34" charset="0"/>
                <a:ea typeface="Tahoma" panose="020B0604030504040204" pitchFamily="34" charset="0"/>
                <a:cs typeface="Tahoma" panose="020B0604030504040204" pitchFamily="34" charset="0"/>
              </a:rPr>
              <a:t>rate</a:t>
            </a:r>
            <a:r>
              <a:rPr lang="cs-CZ" sz="1800" b="1" i="0" dirty="0">
                <a:effectLst/>
                <a:latin typeface="Tahoma" panose="020B0604030504040204" pitchFamily="34" charset="0"/>
                <a:ea typeface="Tahoma" panose="020B0604030504040204" pitchFamily="34" charset="0"/>
                <a:cs typeface="Tahoma" panose="020B0604030504040204" pitchFamily="34" charset="0"/>
              </a:rPr>
              <a:t> 50 %)</a:t>
            </a:r>
            <a:endParaRPr lang="cs-CZ" sz="1800" b="1" spc="-7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100"/>
              </a:spcBef>
            </a:pPr>
            <a:endParaRPr lang="cs-CZ" i="1"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spcBef>
                <a:spcPts val="100"/>
              </a:spcBef>
              <a:buFont typeface="Arial" panose="020B0604020202020204" pitchFamily="34" charset="0"/>
              <a:buChar char="•"/>
            </a:pPr>
            <a:r>
              <a:rPr lang="cs-CZ" dirty="0">
                <a:latin typeface="Tahoma" panose="020B0604030504040204" pitchFamily="34" charset="0"/>
                <a:ea typeface="Tahoma" panose="020B0604030504040204" pitchFamily="34" charset="0"/>
                <a:cs typeface="Tahoma" panose="020B0604030504040204" pitchFamily="34" charset="0"/>
              </a:rPr>
              <a:t>Navazuje na iniciativu EJP RD z předchozího rámcového programu Horizontu 2020.</a:t>
            </a:r>
          </a:p>
          <a:p>
            <a:pPr marL="355600" indent="-342900" algn="just">
              <a:lnSpc>
                <a:spcPct val="100000"/>
              </a:lnSpc>
              <a:spcBef>
                <a:spcPts val="100"/>
              </a:spcBef>
              <a:buFont typeface="Arial" panose="020B0604020202020204" pitchFamily="34" charset="0"/>
              <a:buChar char="•"/>
            </a:pPr>
            <a:endParaRPr lang="cs-CZ" i="1" dirty="0">
              <a:latin typeface="Tahoma" panose="020B0604030504040204" pitchFamily="34" charset="0"/>
              <a:ea typeface="Tahoma" panose="020B0604030504040204" pitchFamily="34" charset="0"/>
              <a:cs typeface="Tahoma" panose="020B0604030504040204" pitchFamily="34" charset="0"/>
            </a:endParaRPr>
          </a:p>
          <a:p>
            <a:pPr marL="355600" indent="-342900" algn="just">
              <a:spcBef>
                <a:spcPts val="100"/>
              </a:spcBef>
              <a:buFont typeface="Arial" panose="020B0604020202020204" pitchFamily="34" charset="0"/>
              <a:buChar char="•"/>
            </a:pPr>
            <a:r>
              <a:rPr lang="cs-CZ" dirty="0">
                <a:latin typeface="Tahoma" panose="020B0604030504040204" pitchFamily="34" charset="0"/>
                <a:ea typeface="Tahoma" panose="020B0604030504040204" pitchFamily="34" charset="0"/>
                <a:cs typeface="Tahoma" panose="020B0604030504040204" pitchFamily="34" charset="0"/>
              </a:rPr>
              <a:t>Dne 19.9.2023 byl předložen návrh ERDERA k posouzení EK. V prosinci 2023 byl  pozitivně hodnocen. </a:t>
            </a:r>
            <a:r>
              <a:rPr lang="cs-CZ" b="1" u="sng" dirty="0">
                <a:latin typeface="Tahoma" panose="020B0604030504040204" pitchFamily="34" charset="0"/>
                <a:ea typeface="Tahoma" panose="020B0604030504040204" pitchFamily="34" charset="0"/>
                <a:cs typeface="Tahoma" panose="020B0604030504040204" pitchFamily="34" charset="0"/>
              </a:rPr>
              <a:t>ČR je součástí návrhu ERDERA zásluhou prof. Milana Macka, DrSc. </a:t>
            </a:r>
            <a:r>
              <a:rPr lang="cs-CZ" b="1" u="sng" dirty="0">
                <a:solidFill>
                  <a:srgbClr val="FF0000"/>
                </a:solidFill>
                <a:latin typeface="Tahoma" panose="020B0604030504040204" pitchFamily="34" charset="0"/>
                <a:ea typeface="Tahoma" panose="020B0604030504040204" pitchFamily="34" charset="0"/>
                <a:cs typeface="Tahoma" panose="020B0604030504040204" pitchFamily="34" charset="0"/>
              </a:rPr>
              <a:t>MZ/AZV ČR se stalo partnerem</a:t>
            </a:r>
            <a:r>
              <a:rPr lang="cs-CZ"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cs-CZ" sz="1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v září roku 2024</a:t>
            </a:r>
            <a:r>
              <a:rPr lang="cs-CZ"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cs-CZ" dirty="0">
                <a:solidFill>
                  <a:schemeClr val="tx1"/>
                </a:solidFill>
                <a:latin typeface="Tahoma" panose="020B0604030504040204" pitchFamily="34" charset="0"/>
                <a:ea typeface="Tahoma" panose="020B0604030504040204" pitchFamily="34" charset="0"/>
                <a:cs typeface="Tahoma" panose="020B0604030504040204" pitchFamily="34" charset="0"/>
              </a:rPr>
              <a:t>kdy rovněž ERDERA oficiálně zahájila svoji činnost. </a:t>
            </a:r>
          </a:p>
          <a:p>
            <a:pPr marL="12700" algn="just">
              <a:lnSpc>
                <a:spcPct val="100000"/>
              </a:lnSpc>
              <a:spcBef>
                <a:spcPts val="100"/>
              </a:spcBef>
            </a:pPr>
            <a:endParaRPr lang="cs-CZ" dirty="0">
              <a:latin typeface="Tahoma" panose="020B0604030504040204" pitchFamily="34" charset="0"/>
              <a:ea typeface="Tahoma" panose="020B0604030504040204" pitchFamily="34" charset="0"/>
              <a:cs typeface="Tahoma" panose="020B0604030504040204" pitchFamily="34" charset="0"/>
            </a:endParaRPr>
          </a:p>
          <a:p>
            <a:pPr marL="355600" indent="-342900" algn="just">
              <a:spcBef>
                <a:spcPts val="100"/>
              </a:spcBef>
              <a:buFont typeface="Arial" panose="020B0604020202020204" pitchFamily="34" charset="0"/>
              <a:buChar char="•"/>
            </a:pPr>
            <a:r>
              <a:rPr lang="cs-CZ" sz="1800" b="1" dirty="0">
                <a:latin typeface="Tahoma" panose="020B0604030504040204" pitchFamily="34" charset="0"/>
                <a:ea typeface="Tahoma" panose="020B0604030504040204" pitchFamily="34" charset="0"/>
                <a:cs typeface="Tahoma" panose="020B0604030504040204" pitchFamily="34" charset="0"/>
              </a:rPr>
              <a:t>MZ/AZV ČR </a:t>
            </a:r>
            <a:r>
              <a:rPr lang="cs-CZ" sz="1800" dirty="0">
                <a:latin typeface="Tahoma" panose="020B0604030504040204" pitchFamily="34" charset="0"/>
                <a:ea typeface="Tahoma" panose="020B0604030504040204" pitchFamily="34" charset="0"/>
                <a:cs typeface="Tahoma" panose="020B0604030504040204" pitchFamily="34" charset="0"/>
              </a:rPr>
              <a:t>se zapojily do 1. společné nadnárodní výzvy (JTC), která byla vyhlášena 10.12.2024. </a:t>
            </a:r>
            <a:endParaRPr lang="cs-CZ"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55600" indent="-342900">
              <a:lnSpc>
                <a:spcPct val="100000"/>
              </a:lnSpc>
              <a:spcBef>
                <a:spcPts val="100"/>
              </a:spcBef>
              <a:buFont typeface="Arial" panose="020B0604020202020204" pitchFamily="34" charset="0"/>
              <a:buChar char="•"/>
            </a:pPr>
            <a:endParaRPr lang="cs-CZ" sz="2000" i="1" dirty="0">
              <a:latin typeface="Tahoma" panose="020B0604030504040204" pitchFamily="34" charset="0"/>
              <a:ea typeface="Tahoma" panose="020B0604030504040204" pitchFamily="34" charset="0"/>
              <a:cs typeface="Tahoma" panose="020B0604030504040204" pitchFamily="34" charset="0"/>
            </a:endParaRPr>
          </a:p>
        </p:txBody>
      </p:sp>
      <p:pic>
        <p:nvPicPr>
          <p:cNvPr id="19" name="Obrázek 18">
            <a:extLst>
              <a:ext uri="{FF2B5EF4-FFF2-40B4-BE49-F238E27FC236}">
                <a16:creationId xmlns:a16="http://schemas.microsoft.com/office/drawing/2014/main" id="{B461643E-8D26-42C0-BFB9-8B7FB2D0316A}"/>
              </a:ext>
            </a:extLst>
          </p:cNvPr>
          <p:cNvPicPr>
            <a:picLocks noChangeAspect="1"/>
          </p:cNvPicPr>
          <p:nvPr/>
        </p:nvPicPr>
        <p:blipFill>
          <a:blip r:embed="rId6"/>
          <a:stretch>
            <a:fillRect/>
          </a:stretch>
        </p:blipFill>
        <p:spPr>
          <a:xfrm>
            <a:off x="6167040" y="473866"/>
            <a:ext cx="3900818" cy="1185205"/>
          </a:xfrm>
          <a:prstGeom prst="rect">
            <a:avLst/>
          </a:prstGeom>
        </p:spPr>
      </p:pic>
    </p:spTree>
    <p:extLst>
      <p:ext uri="{BB962C8B-B14F-4D97-AF65-F5344CB8AC3E}">
        <p14:creationId xmlns:p14="http://schemas.microsoft.com/office/powerpoint/2010/main" val="1988312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pic>
        <p:nvPicPr>
          <p:cNvPr id="19" name="Obrázek 18">
            <a:extLst>
              <a:ext uri="{FF2B5EF4-FFF2-40B4-BE49-F238E27FC236}">
                <a16:creationId xmlns:a16="http://schemas.microsoft.com/office/drawing/2014/main" id="{5AA9F8E2-D9C5-439B-A57C-BC666CF36BAC}"/>
              </a:ext>
            </a:extLst>
          </p:cNvPr>
          <p:cNvPicPr>
            <a:picLocks noChangeAspect="1"/>
          </p:cNvPicPr>
          <p:nvPr/>
        </p:nvPicPr>
        <p:blipFill>
          <a:blip r:embed="rId5"/>
          <a:stretch>
            <a:fillRect/>
          </a:stretch>
        </p:blipFill>
        <p:spPr>
          <a:xfrm>
            <a:off x="2984500" y="854434"/>
            <a:ext cx="5029200" cy="5519467"/>
          </a:xfrm>
          <a:prstGeom prst="rect">
            <a:avLst/>
          </a:prstGeom>
        </p:spPr>
      </p:pic>
    </p:spTree>
    <p:extLst>
      <p:ext uri="{BB962C8B-B14F-4D97-AF65-F5344CB8AC3E}">
        <p14:creationId xmlns:p14="http://schemas.microsoft.com/office/powerpoint/2010/main" val="373144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ERDERA</a:t>
            </a:r>
            <a:r>
              <a:rPr lang="cs-CZ" sz="3600" b="1" dirty="0">
                <a:latin typeface="+mn-lt"/>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1114383"/>
            <a:ext cx="10210800" cy="5693009"/>
          </a:xfrm>
          <a:prstGeom prst="rect">
            <a:avLst/>
          </a:prstGeom>
          <a:noFill/>
        </p:spPr>
        <p:txBody>
          <a:bodyPr wrap="square" rtlCol="0" anchor="ctr">
            <a:spAutoFit/>
          </a:bodyPr>
          <a:lstStyle/>
          <a:p>
            <a:pPr algn="just"/>
            <a:r>
              <a:rPr lang="cs-CZ" sz="2800" b="1" dirty="0">
                <a:latin typeface="Tahoma" panose="020B0604030504040204" pitchFamily="34" charset="0"/>
                <a:ea typeface="Tahoma" panose="020B0604030504040204" pitchFamily="34" charset="0"/>
                <a:cs typeface="Tahoma" panose="020B0604030504040204" pitchFamily="34" charset="0"/>
              </a:rPr>
              <a:t>První </a:t>
            </a:r>
            <a:r>
              <a:rPr lang="cs-CZ" sz="2400" b="1" dirty="0">
                <a:latin typeface="Tahoma" panose="020B0604030504040204" pitchFamily="34" charset="0"/>
                <a:ea typeface="Tahoma" panose="020B0604030504040204" pitchFamily="34" charset="0"/>
                <a:cs typeface="Tahoma" panose="020B0604030504040204" pitchFamily="34" charset="0"/>
              </a:rPr>
              <a:t>nadnárodní výzva: </a:t>
            </a:r>
            <a:r>
              <a:rPr lang="en-US"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Pre-clinical</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therapy</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studies</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for</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rare</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diseases</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using</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small</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molecules</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and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biologicals</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 development and </a:t>
            </a:r>
            <a:r>
              <a:rPr lang="cs-CZ" sz="24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validation</a:t>
            </a:r>
            <a:r>
              <a:rPr lang="cs-CZ" sz="24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en-US" sz="2400" b="0" i="0"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cs-CZ" sz="2000" dirty="0">
                <a:hlinkClick r:id="rId5"/>
              </a:rPr>
              <a:t> </a:t>
            </a:r>
            <a:r>
              <a:rPr lang="cs-CZ" sz="2000" b="1" dirty="0">
                <a:hlinkClick r:id="rId5"/>
              </a:rPr>
              <a:t>VÝZVA 2025 – AZV ČR</a:t>
            </a:r>
            <a:endParaRPr lang="cs-CZ" sz="2000" b="1" dirty="0"/>
          </a:p>
          <a:p>
            <a:pPr marL="457200" indent="-4572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Národní rozpočtová alokace na výzvu: </a:t>
            </a:r>
            <a:r>
              <a:rPr lang="cs-CZ" sz="2400" b="1" dirty="0">
                <a:latin typeface="Tahoma" panose="020B0604030504040204" pitchFamily="34" charset="0"/>
                <a:ea typeface="Tahoma" panose="020B0604030504040204" pitchFamily="34" charset="0"/>
                <a:cs typeface="Tahoma" panose="020B0604030504040204" pitchFamily="34" charset="0"/>
              </a:rPr>
              <a:t>500 000 EUR</a:t>
            </a: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Maximální výše podpory na projekt: </a:t>
            </a:r>
            <a:r>
              <a:rPr lang="cs-CZ" sz="2400" b="1" dirty="0">
                <a:latin typeface="Tahoma" panose="020B0604030504040204" pitchFamily="34" charset="0"/>
                <a:ea typeface="Tahoma" panose="020B0604030504040204" pitchFamily="34" charset="0"/>
                <a:cs typeface="Tahoma" panose="020B0604030504040204" pitchFamily="34" charset="0"/>
              </a:rPr>
              <a:t>250 000 EUR</a:t>
            </a: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Maximální intenzita podpory na projekt: Maximální možná intenzita podpory dle typu subjektu a typu výzkumu</a:t>
            </a: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Uchazeči: </a:t>
            </a:r>
            <a:r>
              <a:rPr lang="cs-CZ" sz="2400" b="1" dirty="0">
                <a:latin typeface="Tahoma" panose="020B0604030504040204" pitchFamily="34" charset="0"/>
                <a:ea typeface="Tahoma" panose="020B0604030504040204" pitchFamily="34" charset="0"/>
                <a:cs typeface="Tahoma" panose="020B0604030504040204" pitchFamily="34" charset="0"/>
              </a:rPr>
              <a:t>výzkumná organizace, podnik</a:t>
            </a:r>
            <a:endParaRPr lang="cs-CZ"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Doba trvání projektu: </a:t>
            </a:r>
            <a:r>
              <a:rPr lang="cs-CZ" sz="2400" b="1" dirty="0">
                <a:latin typeface="Tahoma" panose="020B0604030504040204" pitchFamily="34" charset="0"/>
                <a:ea typeface="Tahoma" panose="020B0604030504040204" pitchFamily="34" charset="0"/>
                <a:cs typeface="Tahoma" panose="020B0604030504040204" pitchFamily="34" charset="0"/>
              </a:rPr>
              <a:t>3 roky / 36 měsíců</a:t>
            </a:r>
          </a:p>
          <a:p>
            <a:pPr algn="just"/>
            <a:r>
              <a:rPr lang="cs-CZ" sz="2400" b="1" dirty="0" err="1">
                <a:solidFill>
                  <a:srgbClr val="FF0000"/>
                </a:solidFill>
                <a:latin typeface="Tahoma" panose="020B0604030504040204" pitchFamily="34" charset="0"/>
                <a:ea typeface="Tahoma" panose="020B0604030504040204" pitchFamily="34" charset="0"/>
                <a:cs typeface="Tahoma" panose="020B0604030504040204" pitchFamily="34" charset="0"/>
              </a:rPr>
              <a:t>Pre-proposals</a:t>
            </a:r>
            <a:r>
              <a:rPr lang="cs-CZ" sz="2400" b="1" dirty="0">
                <a:solidFill>
                  <a:srgbClr val="FF0000"/>
                </a:solidFill>
                <a:latin typeface="Tahoma" panose="020B0604030504040204" pitchFamily="34" charset="0"/>
                <a:ea typeface="Tahoma" panose="020B0604030504040204" pitchFamily="34" charset="0"/>
                <a:cs typeface="Tahoma" panose="020B0604030504040204" pitchFamily="34" charset="0"/>
              </a:rPr>
              <a:t>: 13. 2. 2025 (14:00 CET)</a:t>
            </a:r>
          </a:p>
          <a:p>
            <a:pPr algn="just"/>
            <a:r>
              <a:rPr lang="cs-CZ" sz="2400" b="1" dirty="0">
                <a:latin typeface="Tahoma" panose="020B0604030504040204" pitchFamily="34" charset="0"/>
                <a:ea typeface="Tahoma" panose="020B0604030504040204" pitchFamily="34" charset="0"/>
                <a:cs typeface="Tahoma" panose="020B0604030504040204" pitchFamily="34" charset="0"/>
              </a:rPr>
              <a:t>Full </a:t>
            </a:r>
            <a:r>
              <a:rPr lang="cs-CZ" sz="2400" b="1" dirty="0" err="1">
                <a:latin typeface="Tahoma" panose="020B0604030504040204" pitchFamily="34" charset="0"/>
                <a:ea typeface="Tahoma" panose="020B0604030504040204" pitchFamily="34" charset="0"/>
                <a:cs typeface="Tahoma" panose="020B0604030504040204" pitchFamily="34" charset="0"/>
              </a:rPr>
              <a:t>proposals</a:t>
            </a:r>
            <a:r>
              <a:rPr lang="cs-CZ" sz="2400" b="1" dirty="0">
                <a:latin typeface="Tahoma" panose="020B0604030504040204" pitchFamily="34" charset="0"/>
                <a:ea typeface="Tahoma" panose="020B0604030504040204" pitchFamily="34" charset="0"/>
                <a:cs typeface="Tahoma" panose="020B0604030504040204" pitchFamily="34" charset="0"/>
              </a:rPr>
              <a:t>: 9. 7. 2025 (14:00 CEST)</a:t>
            </a:r>
          </a:p>
          <a:p>
            <a:pPr algn="just"/>
            <a:r>
              <a:rPr lang="cs-CZ" sz="2400" i="1" dirty="0">
                <a:latin typeface="Tahoma" panose="020B0604030504040204" pitchFamily="34" charset="0"/>
                <a:ea typeface="Tahoma" panose="020B0604030504040204" pitchFamily="34" charset="0"/>
                <a:cs typeface="Tahoma" panose="020B0604030504040204" pitchFamily="34" charset="0"/>
              </a:rPr>
              <a:t>Mezinárodní webinář: 17.12.2024</a:t>
            </a:r>
            <a:r>
              <a:rPr lang="cs-CZ" sz="2400" dirty="0">
                <a:latin typeface="Tahoma" panose="020B0604030504040204" pitchFamily="34" charset="0"/>
                <a:ea typeface="Tahoma" panose="020B0604030504040204" pitchFamily="34" charset="0"/>
                <a:cs typeface="Tahoma" panose="020B0604030504040204" pitchFamily="34" charset="0"/>
              </a:rPr>
              <a:t>_</a:t>
            </a:r>
            <a:r>
              <a:rPr lang="cs-CZ" sz="2400" b="1" dirty="0">
                <a:solidFill>
                  <a:srgbClr val="FF0000"/>
                </a:solidFill>
                <a:latin typeface="Tahoma" panose="020B0604030504040204" pitchFamily="34" charset="0"/>
                <a:ea typeface="Tahoma" panose="020B0604030504040204" pitchFamily="34" charset="0"/>
                <a:cs typeface="Tahoma" panose="020B0604030504040204" pitchFamily="34" charset="0"/>
              </a:rPr>
              <a:t>FAQ</a:t>
            </a:r>
            <a:r>
              <a:rPr lang="cs-CZ" sz="2400" dirty="0">
                <a:latin typeface="Tahoma" panose="020B0604030504040204" pitchFamily="34" charset="0"/>
                <a:ea typeface="Tahoma" panose="020B0604030504040204" pitchFamily="34" charset="0"/>
                <a:cs typeface="Tahoma" panose="020B0604030504040204" pitchFamily="34" charset="0"/>
              </a:rPr>
              <a:t> (</a:t>
            </a:r>
            <a:r>
              <a:rPr lang="cs-CZ" sz="2400" dirty="0">
                <a:hlinkClick r:id="rId6"/>
              </a:rPr>
              <a:t>Frequently-asked-questions-JTC-2025-Information-Webinar-December-17-2024.pdf</a:t>
            </a:r>
            <a:r>
              <a:rPr lang="cs-CZ" sz="2400" dirty="0"/>
              <a:t>)</a:t>
            </a:r>
            <a:endParaRPr lang="cs-CZ" sz="2400" dirty="0">
              <a:latin typeface="Tahoma" panose="020B0604030504040204" pitchFamily="34" charset="0"/>
              <a:ea typeface="Tahoma" panose="020B0604030504040204" pitchFamily="34" charset="0"/>
              <a:cs typeface="Tahoma" panose="020B0604030504040204" pitchFamily="34" charset="0"/>
            </a:endParaRPr>
          </a:p>
          <a:p>
            <a:pPr algn="just"/>
            <a:r>
              <a:rPr lang="cs-CZ" sz="2400" b="1">
                <a:solidFill>
                  <a:srgbClr val="FF0000"/>
                </a:solidFill>
                <a:latin typeface="Tahoma" panose="020B0604030504040204" pitchFamily="34" charset="0"/>
                <a:ea typeface="Tahoma" panose="020B0604030504040204" pitchFamily="34" charset="0"/>
                <a:cs typeface="Tahoma" panose="020B0604030504040204" pitchFamily="34" charset="0"/>
              </a:rPr>
              <a:t>Informační </a:t>
            </a:r>
            <a:r>
              <a:rPr lang="cs-CZ" sz="2400" b="1" dirty="0">
                <a:solidFill>
                  <a:srgbClr val="FF0000"/>
                </a:solidFill>
                <a:latin typeface="Tahoma" panose="020B0604030504040204" pitchFamily="34" charset="0"/>
                <a:ea typeface="Tahoma" panose="020B0604030504040204" pitchFamily="34" charset="0"/>
                <a:cs typeface="Tahoma" panose="020B0604030504040204" pitchFamily="34" charset="0"/>
              </a:rPr>
              <a:t>mezinárodní webinář: 14.1.2025 (14:00 – 16:00) </a:t>
            </a:r>
            <a:r>
              <a:rPr lang="en-US" sz="2400" dirty="0">
                <a:hlinkClick r:id="rId7"/>
              </a:rPr>
              <a:t>Microsoft Virtual Events Powered by Teams</a:t>
            </a: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085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66822"/>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ERDERA</a:t>
            </a:r>
            <a:r>
              <a:rPr lang="cs-CZ" sz="2800" b="1" dirty="0">
                <a:latin typeface="Tahoma" panose="020B0604030504040204" pitchFamily="34" charset="0"/>
                <a:ea typeface="Tahoma" panose="020B0604030504040204" pitchFamily="34" charset="0"/>
                <a:cs typeface="Tahoma" panose="020B0604030504040204" pitchFamily="34" charset="0"/>
              </a:rPr>
              <a:t> –  </a:t>
            </a:r>
            <a:r>
              <a:rPr lang="cs-CZ" sz="3600" b="1" dirty="0">
                <a:latin typeface="Tahoma" panose="020B0604030504040204" pitchFamily="34" charset="0"/>
                <a:ea typeface="Tahoma" panose="020B0604030504040204" pitchFamily="34" charset="0"/>
                <a:cs typeface="Tahoma" panose="020B0604030504040204" pitchFamily="34" charset="0"/>
              </a:rPr>
              <a:t>Časový rámec výzvy</a:t>
            </a:r>
            <a:endParaRPr lang="cs-CZ" sz="28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3848414"/>
            <a:ext cx="10527030" cy="830997"/>
          </a:xfrm>
          <a:prstGeom prst="rect">
            <a:avLst/>
          </a:prstGeom>
          <a:noFill/>
        </p:spPr>
        <p:txBody>
          <a:bodyPr wrap="square" rtlCol="0" anchor="ctr">
            <a:spAutoFit/>
          </a:bodyPr>
          <a:lstStyle/>
          <a:p>
            <a:pPr marL="342900" indent="-342900" algn="l">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pic>
        <p:nvPicPr>
          <p:cNvPr id="21" name="Obrázek 20">
            <a:extLst>
              <a:ext uri="{FF2B5EF4-FFF2-40B4-BE49-F238E27FC236}">
                <a16:creationId xmlns:a16="http://schemas.microsoft.com/office/drawing/2014/main" id="{1A522B2A-2004-4455-8060-A92C2C67FEE3}"/>
              </a:ext>
            </a:extLst>
          </p:cNvPr>
          <p:cNvPicPr>
            <a:picLocks noChangeAspect="1"/>
          </p:cNvPicPr>
          <p:nvPr/>
        </p:nvPicPr>
        <p:blipFill>
          <a:blip r:embed="rId5"/>
          <a:stretch>
            <a:fillRect/>
          </a:stretch>
        </p:blipFill>
        <p:spPr>
          <a:xfrm>
            <a:off x="559831" y="1434042"/>
            <a:ext cx="9805328" cy="3407887"/>
          </a:xfrm>
          <a:prstGeom prst="rect">
            <a:avLst/>
          </a:prstGeom>
        </p:spPr>
      </p:pic>
    </p:spTree>
    <p:extLst>
      <p:ext uri="{BB962C8B-B14F-4D97-AF65-F5344CB8AC3E}">
        <p14:creationId xmlns:p14="http://schemas.microsoft.com/office/powerpoint/2010/main" val="384411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89932"/>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ERDERA</a:t>
            </a:r>
            <a:r>
              <a:rPr lang="cs-CZ" sz="4400" b="1" dirty="0">
                <a:latin typeface="Tahoma" panose="020B0604030504040204" pitchFamily="34" charset="0"/>
                <a:ea typeface="Tahoma" panose="020B0604030504040204" pitchFamily="34" charset="0"/>
                <a:cs typeface="Tahoma" panose="020B0604030504040204" pitchFamily="34" charset="0"/>
              </a:rPr>
              <a:t> – </a:t>
            </a:r>
            <a:r>
              <a:rPr lang="cs-CZ" sz="3600" b="1" dirty="0">
                <a:latin typeface="Tahoma" panose="020B0604030504040204" pitchFamily="34" charset="0"/>
                <a:ea typeface="Tahoma" panose="020B0604030504040204" pitchFamily="34" charset="0"/>
                <a:cs typeface="Tahoma" panose="020B0604030504040204" pitchFamily="34" charset="0"/>
              </a:rPr>
              <a:t>Cíl výzvy</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88900" y="1489299"/>
            <a:ext cx="10603231" cy="4462760"/>
          </a:xfrm>
          <a:prstGeom prst="rect">
            <a:avLst/>
          </a:prstGeom>
          <a:noFill/>
        </p:spPr>
        <p:txBody>
          <a:bodyPr wrap="square" rtlCol="0" anchor="ctr">
            <a:spAutoFit/>
          </a:bodyPr>
          <a:lstStyle/>
          <a:p>
            <a:pPr marL="342900" lvl="2" indent="-342900" algn="just">
              <a:buFont typeface="Arial" panose="020B0604020202020204" pitchFamily="34" charset="0"/>
              <a:buChar char="•"/>
            </a:pP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Cílem výzvy je umožnit vědcům z různých zemí navázat účinnou spolupráci na společném výzkumném projektu založeném na vzájemném doplňování a sdílení odborných znalostí, přičemž očekávaným dopadem je budoucí využití výsledků ve prospěch pacientů. </a:t>
            </a:r>
          </a:p>
          <a:p>
            <a:pPr marL="342900" lvl="2" indent="-342900" algn="just">
              <a:buFont typeface="Arial" panose="020B0604020202020204" pitchFamily="34" charset="0"/>
              <a:buChar char="•"/>
            </a:pPr>
            <a:endParaRPr lang="cs-CZ"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lvl="2" indent="-342900" algn="just">
              <a:buFont typeface="Arial" panose="020B0604020202020204" pitchFamily="34" charset="0"/>
              <a:buChar char="•"/>
            </a:pPr>
            <a:r>
              <a:rPr lang="cs-CZ" sz="2000" dirty="0"/>
              <a:t>Projekty by se měly zaměřit buď na skupinu vzácných onemocnění, nebo na jedno konkrétní vzácné onemocnění. Pokud se projekt zaměřuje pouze na jedno vzácné onemocnění, musí žadatelé jasně vysvětlit, proč není vhodné zahrnout více nemocí. Vzácná onemocnění jsou definována podle evropské normy jako onemocnění, která postihují maximálně 5 z 10 000 osob v zemích Evropské unie, přidružených státech EU a v Kanadě.</a:t>
            </a:r>
            <a:endParaRPr lang="cs-CZ" sz="28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2" algn="l"/>
            <a:endParaRPr lang="cs-CZ" sz="280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2" algn="l"/>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342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89932"/>
          </a:xfrm>
          <a:prstGeom prst="rect">
            <a:avLst/>
          </a:prstGeom>
        </p:spPr>
        <p:txBody>
          <a:bodyPr vert="horz" wrap="square" lIns="0" tIns="12700" rIns="0" bIns="0" rtlCol="0">
            <a:spAutoFit/>
          </a:bodyPr>
          <a:lstStyle/>
          <a:p>
            <a:r>
              <a:rPr lang="cs-CZ" sz="4400" b="1" dirty="0">
                <a:latin typeface="Tahoma" panose="020B0604030504040204" pitchFamily="34" charset="0"/>
                <a:ea typeface="Tahoma" panose="020B0604030504040204" pitchFamily="34" charset="0"/>
                <a:cs typeface="Tahoma" panose="020B0604030504040204" pitchFamily="34" charset="0"/>
              </a:rPr>
              <a:t>ERDERA – Téma výzvy</a:t>
            </a:r>
            <a:r>
              <a:rPr lang="cs-CZ" sz="36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17500" y="1342482"/>
            <a:ext cx="9988907" cy="6186309"/>
          </a:xfrm>
          <a:prstGeom prst="rect">
            <a:avLst/>
          </a:prstGeom>
          <a:noFill/>
        </p:spPr>
        <p:txBody>
          <a:bodyPr wrap="square" rtlCol="0" anchor="ctr">
            <a:spAutoFit/>
          </a:bodyPr>
          <a:lstStyle/>
          <a:p>
            <a:pPr algn="just"/>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Vývoj nových terapií v preklinickém prostředí prostřednictvím studií na buněčných, organoidních a zvířecích modelech, a/nebo využití modelů in </a:t>
            </a:r>
            <a:r>
              <a:rPr lang="cs-CZ" sz="20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silico</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či umělé inteligence ke zrychlení úspěšnosti preklinické fáze.</a:t>
            </a:r>
          </a:p>
          <a:p>
            <a:pPr algn="just"/>
            <a:endParaRPr lang="cs-CZ"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Vývoj prediktivních a farmakodynamických biomarkerů souvisejících s účinností terapie v preklinickém prostředí, které by mohly sloužit jako náhradní cílové ukazatele.</a:t>
            </a:r>
          </a:p>
          <a:p>
            <a:pPr algn="just"/>
            <a:endParaRPr lang="cs-CZ"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3. Opakování preklinických studií v nezávislé laboratoři za účelem ověření a potvrzení správnosti původních výsledků.</a:t>
            </a:r>
          </a:p>
          <a:p>
            <a:pPr algn="just"/>
            <a:endParaRPr lang="cs-CZ"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4. Preklinické studie „</a:t>
            </a:r>
            <a:r>
              <a:rPr lang="cs-CZ" sz="20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proof</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concept</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 cílem získat důkazy o farmakologické aktivitě in vitro a in </a:t>
            </a:r>
            <a:r>
              <a:rPr lang="cs-CZ" sz="20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vivo</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farmakokinetice a farmakodynamice zkoumaného léčiva (např. malé molekuly a/nebo biologické přípravky) a první údaje o toxicitě a bezpečnosti, stejně jako studie podporující připravenost k zahájení povolení klinických studií v souladu s regulačními požadavky.</a:t>
            </a:r>
          </a:p>
          <a:p>
            <a:pPr algn="just"/>
            <a:endPar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Návrhy projektů musí pokrývat alespoň dvě z výše uvedených oblastí.</a:t>
            </a: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864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ERDERA – Vyloučené oblasti</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1" y="2803352"/>
            <a:ext cx="9448799" cy="954107"/>
          </a:xfrm>
          <a:prstGeom prst="rect">
            <a:avLst/>
          </a:prstGeom>
          <a:noFill/>
        </p:spPr>
        <p:txBody>
          <a:bodyPr wrap="square" rtlCol="0" anchor="ctr">
            <a:spAutoFit/>
          </a:bodyPr>
          <a:lstStyle/>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
        <p:nvSpPr>
          <p:cNvPr id="19" name="TextovéPole 18">
            <a:extLst>
              <a:ext uri="{FF2B5EF4-FFF2-40B4-BE49-F238E27FC236}">
                <a16:creationId xmlns:a16="http://schemas.microsoft.com/office/drawing/2014/main" id="{8A97344D-2F56-423F-9656-0F870556FD3F}"/>
              </a:ext>
            </a:extLst>
          </p:cNvPr>
          <p:cNvSpPr txBox="1"/>
          <p:nvPr/>
        </p:nvSpPr>
        <p:spPr>
          <a:xfrm>
            <a:off x="165101" y="944145"/>
            <a:ext cx="10210799" cy="7196265"/>
          </a:xfrm>
          <a:prstGeom prst="rect">
            <a:avLst/>
          </a:prstGeom>
          <a:noFill/>
        </p:spPr>
        <p:txBody>
          <a:bodyPr wrap="square">
            <a:spAutoFit/>
          </a:bodyPr>
          <a:lstStyle/>
          <a:p>
            <a:pPr algn="just">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cs-CZ" sz="1600" dirty="0"/>
              <a:t>Terapie ATMP (léčivé přípravky pro genovou terapii (včetně terapií na bázi mRNA), léčivé přípravky pro somatickou buněčnou terapii, tkáňově inženýrské přípravky podle definice EMA).</a:t>
            </a:r>
          </a:p>
          <a:p>
            <a:pPr marL="285750" indent="-285750" algn="just">
              <a:lnSpc>
                <a:spcPct val="107000"/>
              </a:lnSpc>
              <a:spcAft>
                <a:spcPts val="800"/>
              </a:spcAft>
              <a:buFont typeface="Arial" panose="020B0604020202020204" pitchFamily="34" charset="0"/>
              <a:buChar char="•"/>
            </a:pPr>
            <a:r>
              <a:rPr lang="cs-CZ" sz="1600" dirty="0"/>
              <a:t>Vývoj nových modelů buněk, organoidů nebo zvířat, které by měly být již zavedeny v praxi.</a:t>
            </a:r>
          </a:p>
          <a:p>
            <a:pPr marL="285750" indent="-285750" algn="just">
              <a:lnSpc>
                <a:spcPct val="107000"/>
              </a:lnSpc>
              <a:spcAft>
                <a:spcPts val="800"/>
              </a:spcAft>
              <a:buFont typeface="Arial" panose="020B0604020202020204" pitchFamily="34" charset="0"/>
              <a:buChar char="•"/>
            </a:pPr>
            <a:r>
              <a:rPr lang="cs-CZ" sz="1600" dirty="0"/>
              <a:t>Založení nebo rozšíření stávajících studií sledujících přirozený vývoj onemocnění / pacientských registrů.</a:t>
            </a:r>
          </a:p>
          <a:p>
            <a:pPr marL="285750" indent="-285750" algn="just">
              <a:lnSpc>
                <a:spcPct val="107000"/>
              </a:lnSpc>
              <a:spcAft>
                <a:spcPts val="800"/>
              </a:spcAft>
              <a:buFont typeface="Arial" panose="020B0604020202020204" pitchFamily="34" charset="0"/>
              <a:buChar char="•"/>
            </a:pPr>
            <a:r>
              <a:rPr lang="cs-CZ" sz="1600" dirty="0"/>
              <a:t>Intervenční klinické studie zaměřené na prokázání účinnosti léků, léčebných metod, chirurgických zákroků nebo lékařských postupů. To zahrnuje studie porovnávající účinnost, například dvou chirurgických technik nebo terapeutických přístupů, a projekty, jejichž hlavním cílem je provedení klinické studie fáze IV zaměřené na </a:t>
            </a:r>
            <a:r>
              <a:rPr lang="cs-CZ" sz="1600" dirty="0" err="1"/>
              <a:t>farmakovigilanci</a:t>
            </a:r>
            <a:r>
              <a:rPr lang="cs-CZ" sz="1600" dirty="0"/>
              <a:t>.</a:t>
            </a:r>
          </a:p>
          <a:p>
            <a:pPr marL="285750" indent="-285750" algn="just">
              <a:lnSpc>
                <a:spcPct val="107000"/>
              </a:lnSpc>
              <a:spcAft>
                <a:spcPts val="800"/>
              </a:spcAft>
              <a:buFont typeface="Arial" panose="020B0604020202020204" pitchFamily="34" charset="0"/>
              <a:buChar char="•"/>
            </a:pPr>
            <a:r>
              <a:rPr lang="cs-CZ" sz="1600" dirty="0"/>
              <a:t>Projekty zaměřující se pouze na vzácná neurodegenerativní onemocnění, která spadají do oblasti společné iniciativy pro výzkum neurodegenerativních onemocnění (JPND). Tato onemocnění zahrnují: Alzheimerovu chorobu a další demence; Parkinsonovu chorobu a s ní související poruchy; </a:t>
            </a:r>
            <a:r>
              <a:rPr lang="cs-CZ" sz="1600" dirty="0" err="1"/>
              <a:t>prionová</a:t>
            </a:r>
            <a:r>
              <a:rPr lang="cs-CZ" sz="1600" dirty="0"/>
              <a:t> onemocnění; onemocnění motorických neuronů; </a:t>
            </a:r>
            <a:r>
              <a:rPr lang="cs-CZ" sz="1600" dirty="0" err="1"/>
              <a:t>Huntingtonovu</a:t>
            </a:r>
            <a:r>
              <a:rPr lang="cs-CZ" sz="1600" dirty="0"/>
              <a:t> chorobu; spinální muskulární atrofii a dominantní formy </a:t>
            </a:r>
            <a:r>
              <a:rPr lang="cs-CZ" sz="1600" dirty="0" err="1"/>
              <a:t>spinocerebelární</a:t>
            </a:r>
            <a:r>
              <a:rPr lang="cs-CZ" sz="1600" dirty="0"/>
              <a:t> ataxie. Zainteresovaní výzkumníci by se měli řídit příslušnými výzvami JPND. </a:t>
            </a:r>
            <a:r>
              <a:rPr lang="cs-CZ" sz="1600" b="1" dirty="0"/>
              <a:t>Onemocnění dětských demencí/neurodegenerativní onemocnění jsou však způsobilá.</a:t>
            </a:r>
          </a:p>
          <a:p>
            <a:pPr marL="285750" indent="-285750" algn="just">
              <a:lnSpc>
                <a:spcPct val="107000"/>
              </a:lnSpc>
              <a:spcAft>
                <a:spcPts val="800"/>
              </a:spcAft>
              <a:buFont typeface="Arial" panose="020B0604020202020204" pitchFamily="34" charset="0"/>
              <a:buChar char="•"/>
            </a:pPr>
            <a:r>
              <a:rPr lang="cs-CZ" sz="1600" dirty="0"/>
              <a:t>Vzácná infekční onemocnění, vzácné rakoviny a vzácné nežádoucí účinky léků při léčbě běžných onemocnění. </a:t>
            </a:r>
            <a:r>
              <a:rPr lang="cs-CZ" sz="1600" b="1" dirty="0"/>
              <a:t>Vzácná onemocnění s predispozicí k rakovině jsou způsobilá.</a:t>
            </a:r>
          </a:p>
          <a:p>
            <a:pPr algn="just">
              <a:lnSpc>
                <a:spcPct val="107000"/>
              </a:lnSpc>
              <a:spcAft>
                <a:spcPts val="800"/>
              </a:spcAft>
            </a:pPr>
            <a:endParaRPr lang="cs-CZ" sz="2000" dirty="0"/>
          </a:p>
          <a:p>
            <a:pPr marL="285750" indent="-285750" algn="just">
              <a:lnSpc>
                <a:spcPct val="107000"/>
              </a:lnSpc>
              <a:spcAft>
                <a:spcPts val="800"/>
              </a:spcAft>
              <a:buFont typeface="Arial" panose="020B0604020202020204" pitchFamily="34" charset="0"/>
              <a:buChar char="•"/>
            </a:pPr>
            <a:endParaRPr lang="cs-CZ" sz="2000" dirty="0"/>
          </a:p>
          <a:p>
            <a:pPr marL="285750" indent="-285750" algn="just">
              <a:lnSpc>
                <a:spcPct val="107000"/>
              </a:lnSpc>
              <a:spcAft>
                <a:spcPts val="800"/>
              </a:spcAft>
              <a:buFont typeface="Arial" panose="020B0604020202020204" pitchFamily="34" charset="0"/>
              <a:buChar char="•"/>
            </a:pPr>
            <a:endParaRPr lang="cs-CZ" sz="2000"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07000"/>
              </a:lnSpc>
              <a:spcAft>
                <a:spcPts val="800"/>
              </a:spcAft>
              <a:buFont typeface="Arial" panose="020B0604020202020204" pitchFamily="34" charset="0"/>
              <a:buChar char="•"/>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17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ERDERA</a:t>
            </a:r>
            <a:r>
              <a:rPr lang="cs-CZ" sz="3200" b="1" dirty="0">
                <a:latin typeface="Tahoma" panose="020B0604030504040204" pitchFamily="34" charset="0"/>
                <a:ea typeface="Tahoma" panose="020B0604030504040204" pitchFamily="34" charset="0"/>
                <a:cs typeface="Tahoma" panose="020B0604030504040204" pitchFamily="34" charset="0"/>
              </a:rPr>
              <a:t> – </a:t>
            </a:r>
            <a:r>
              <a:rPr lang="cs-CZ" sz="4000" b="1" dirty="0">
                <a:latin typeface="Tahoma" panose="020B0604030504040204" pitchFamily="34" charset="0"/>
                <a:ea typeface="Tahoma" panose="020B0604030504040204" pitchFamily="34" charset="0"/>
                <a:cs typeface="Tahoma" panose="020B0604030504040204" pitchFamily="34" charset="0"/>
              </a:rPr>
              <a:t>Složení konsorcia</a:t>
            </a:r>
            <a:endParaRPr lang="cs-CZ" sz="32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0" y="1057505"/>
            <a:ext cx="10528300" cy="6370975"/>
          </a:xfrm>
          <a:prstGeom prst="rect">
            <a:avLst/>
          </a:prstGeom>
          <a:noFill/>
        </p:spPr>
        <p:txBody>
          <a:bodyPr wrap="square" rtlCol="0" anchor="ctr">
            <a:spAutoFit/>
          </a:bodyPr>
          <a:lstStyle/>
          <a:p>
            <a:pPr marL="342900" indent="-342900" algn="just">
              <a:buFont typeface="Arial" panose="020B0604020202020204" pitchFamily="34" charset="0"/>
              <a:buChar char="•"/>
            </a:pPr>
            <a:r>
              <a:rPr lang="cs-CZ" sz="2000" dirty="0"/>
              <a:t>konsorcium musí zahrnovat </a:t>
            </a:r>
            <a:r>
              <a:rPr lang="cs-CZ" sz="2000" b="1" dirty="0"/>
              <a:t>4 až 6 způsobilých partnerů z nejméně 4 různých zemí</a:t>
            </a:r>
            <a:r>
              <a:rPr lang="cs-CZ" sz="2000" dirty="0"/>
              <a:t>, které se účastní této výzvy;</a:t>
            </a:r>
          </a:p>
          <a:p>
            <a:pPr marL="342900" indent="-342900" algn="just">
              <a:buFont typeface="Arial" panose="020B0604020202020204" pitchFamily="34" charset="0"/>
              <a:buChar char="•"/>
            </a:pPr>
            <a:r>
              <a:rPr lang="cs-CZ" sz="2000" b="1" dirty="0"/>
              <a:t>jeden z těchto 4 až 6 partnerů musí být mladý (začínající) výzkumník </a:t>
            </a:r>
            <a:r>
              <a:rPr lang="cs-CZ" sz="2000" dirty="0"/>
              <a:t>(Early </a:t>
            </a:r>
            <a:r>
              <a:rPr lang="cs-CZ" sz="2000" dirty="0" err="1"/>
              <a:t>Career</a:t>
            </a:r>
            <a:r>
              <a:rPr lang="cs-CZ" sz="2000" dirty="0"/>
              <a:t> </a:t>
            </a:r>
            <a:r>
              <a:rPr lang="cs-CZ" sz="2000" dirty="0" err="1"/>
              <a:t>Researcher</a:t>
            </a:r>
            <a:r>
              <a:rPr lang="cs-CZ" sz="2000" dirty="0"/>
              <a:t>; ERC);</a:t>
            </a:r>
          </a:p>
          <a:p>
            <a:pPr marL="342900" indent="-342900" algn="just">
              <a:buFont typeface="Arial" panose="020B0604020202020204" pitchFamily="34" charset="0"/>
              <a:buChar char="•"/>
            </a:pPr>
            <a:r>
              <a:rPr lang="cs-CZ" sz="2000" b="1" dirty="0"/>
              <a:t>ve dvou případech počet partnerů může být zvýšen na 8: </a:t>
            </a:r>
          </a:p>
          <a:p>
            <a:pPr algn="just"/>
            <a:r>
              <a:rPr lang="cs-CZ" sz="2000" dirty="0"/>
              <a:t>	</a:t>
            </a:r>
            <a:r>
              <a:rPr lang="cs-CZ" sz="2000" b="1" dirty="0"/>
              <a:t>1. </a:t>
            </a:r>
            <a:r>
              <a:rPr lang="cs-CZ" sz="2000" dirty="0"/>
              <a:t>zahrnutí partnera země účastnící se výzvy obvykle z </a:t>
            </a:r>
            <a:r>
              <a:rPr lang="cs-CZ" sz="2000" dirty="0" err="1"/>
              <a:t>podreprezetovaných</a:t>
            </a:r>
            <a:r>
              <a:rPr lang="cs-CZ" sz="2000" dirty="0"/>
              <a:t> zemí (ČR, Estonsko, </a:t>
            </a:r>
            <a:r>
              <a:rPr lang="cs-CZ" sz="2000" dirty="0" err="1"/>
              <a:t>Lotyššsko</a:t>
            </a:r>
            <a:r>
              <a:rPr lang="cs-CZ" sz="2000" dirty="0"/>
              <a:t>, Litva, Slovensko a Turecko); </a:t>
            </a:r>
          </a:p>
          <a:p>
            <a:pPr algn="just"/>
            <a:r>
              <a:rPr lang="cs-CZ" sz="2000" dirty="0"/>
              <a:t>	</a:t>
            </a:r>
            <a:r>
              <a:rPr lang="cs-CZ" sz="2000" b="1" dirty="0"/>
              <a:t>2. </a:t>
            </a:r>
            <a:r>
              <a:rPr lang="cs-CZ" sz="2000" dirty="0"/>
              <a:t>zahrnutí dalšího ERC jako partnera.</a:t>
            </a:r>
          </a:p>
          <a:p>
            <a:pPr marL="342900" indent="-342900" algn="just">
              <a:buFont typeface="Arial" panose="020B0604020202020204" pitchFamily="34" charset="0"/>
              <a:buChar char="•"/>
            </a:pPr>
            <a:r>
              <a:rPr lang="cs-CZ" sz="2000" dirty="0"/>
              <a:t>V každém výzkumném konsorciu mohou být max. </a:t>
            </a:r>
            <a:r>
              <a:rPr lang="cs-CZ" sz="2000" b="1" dirty="0"/>
              <a:t>2 způsobilí partneři ze stejné země</a:t>
            </a:r>
            <a:r>
              <a:rPr lang="cs-CZ" sz="2000" dirty="0"/>
              <a:t>;</a:t>
            </a:r>
          </a:p>
          <a:p>
            <a:pPr marL="342900" indent="-342900" algn="just">
              <a:buFont typeface="Arial" panose="020B0604020202020204" pitchFamily="34" charset="0"/>
              <a:buChar char="•"/>
            </a:pPr>
            <a:r>
              <a:rPr lang="cs-CZ" sz="2000" dirty="0"/>
              <a:t>očekává se také aktivní </a:t>
            </a:r>
            <a:r>
              <a:rPr lang="cs-CZ" sz="2000" b="1" dirty="0"/>
              <a:t>zapojení partnerů z řad pacientů, a/nebo pacientské organizace </a:t>
            </a:r>
            <a:r>
              <a:rPr lang="cs-CZ" sz="2000" dirty="0"/>
              <a:t>od zahájení příprav návrhů projektů. </a:t>
            </a:r>
            <a:r>
              <a:rPr lang="cs-CZ" sz="2000" i="1" dirty="0"/>
              <a:t>Pacientské organizace, které žádají o financování, se do celkového počtu partnerů nezapočítávají;</a:t>
            </a:r>
          </a:p>
          <a:p>
            <a:pPr marL="342900" indent="-342900" algn="just">
              <a:buFont typeface="Arial" panose="020B0604020202020204" pitchFamily="34" charset="0"/>
              <a:buChar char="•"/>
            </a:pPr>
            <a:r>
              <a:rPr lang="cs-CZ" sz="2000" dirty="0"/>
              <a:t>konsorcium může také </a:t>
            </a:r>
            <a:r>
              <a:rPr lang="cs-CZ" sz="2000" b="1" dirty="0"/>
              <a:t>zahrnout spolupracovníky </a:t>
            </a:r>
            <a:r>
              <a:rPr lang="cs-CZ" sz="2000" dirty="0"/>
              <a:t>(tzv. </a:t>
            </a:r>
            <a:r>
              <a:rPr lang="cs-CZ" sz="2000" dirty="0" err="1"/>
              <a:t>collaborators</a:t>
            </a:r>
            <a:r>
              <a:rPr lang="cs-CZ" sz="2000" dirty="0"/>
              <a:t>), pokud si zajistí vlastní financování </a:t>
            </a:r>
            <a:r>
              <a:rPr lang="cs-CZ" sz="2000" i="1" dirty="0"/>
              <a:t>(do celkového počtu partnerů se nezapočítávají);</a:t>
            </a:r>
          </a:p>
          <a:p>
            <a:pPr marL="342900" indent="-342900" algn="just">
              <a:buFont typeface="Arial" panose="020B0604020202020204" pitchFamily="34" charset="0"/>
              <a:buChar char="•"/>
            </a:pPr>
            <a:r>
              <a:rPr lang="cs-CZ" sz="2000" b="1" dirty="0"/>
              <a:t>český partner musí být způsobilý ze strany financující organizace (MZ ČR</a:t>
            </a:r>
            <a:r>
              <a:rPr lang="cs-CZ" sz="2000" dirty="0"/>
              <a:t>);</a:t>
            </a:r>
          </a:p>
          <a:p>
            <a:pPr marL="342900" indent="-342900" algn="just">
              <a:buFont typeface="Arial" panose="020B0604020202020204" pitchFamily="34" charset="0"/>
              <a:buChar char="•"/>
            </a:pPr>
            <a:r>
              <a:rPr lang="cs-CZ" sz="2000" dirty="0"/>
              <a:t>každý partner splňuje své národní/regionální podmínky způsobilosti;</a:t>
            </a:r>
          </a:p>
          <a:p>
            <a:pPr marL="342900" indent="-342900" algn="just">
              <a:buFont typeface="Arial" panose="020B0604020202020204" pitchFamily="34" charset="0"/>
              <a:buChar char="•"/>
            </a:pPr>
            <a:r>
              <a:rPr lang="cs-CZ" sz="2000" dirty="0"/>
              <a:t>partner je považován za způsobilého, pokud významně přispívá alespoň k jednomu z pracovních balíčků projektu.</a:t>
            </a:r>
          </a:p>
          <a:p>
            <a:pPr marL="342900" indent="-342900" algn="just">
              <a:buFont typeface="Arial" panose="020B0604020202020204" pitchFamily="34" charset="0"/>
              <a:buChar char="•"/>
            </a:pPr>
            <a:endParaRPr lang="cs-CZ" sz="2000" b="1" dirty="0"/>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sp>
        <p:nvSpPr>
          <p:cNvPr id="18" name="Textové pole 2">
            <a:extLst>
              <a:ext uri="{FF2B5EF4-FFF2-40B4-BE49-F238E27FC236}">
                <a16:creationId xmlns:a16="http://schemas.microsoft.com/office/drawing/2014/main" id="{2E46951B-2147-4066-A4C1-774BD1BCC04F}"/>
              </a:ext>
            </a:extLst>
          </p:cNvPr>
          <p:cNvSpPr txBox="1">
            <a:spLocks noChangeArrowheads="1"/>
          </p:cNvSpPr>
          <p:nvPr/>
        </p:nvSpPr>
        <p:spPr bwMode="auto">
          <a:xfrm>
            <a:off x="3749112" y="1832011"/>
            <a:ext cx="5556473" cy="2063714"/>
          </a:xfrm>
          <a:prstGeom prst="rect">
            <a:avLst/>
          </a:prstGeom>
          <a:solidFill>
            <a:schemeClr val="bg1"/>
          </a:solidFill>
          <a:ln w="44450">
            <a:solidFill>
              <a:schemeClr val="accent1">
                <a:alpha val="82000"/>
              </a:schemeClr>
            </a:solidFill>
            <a:miter lim="800000"/>
            <a:headEnd/>
            <a:tailEnd/>
          </a:ln>
        </p:spPr>
        <p:txBody>
          <a:bodyPr rot="0" vert="horz" wrap="square" lIns="91440" tIns="45720" rIns="91440" bIns="45720" anchor="t" anchorCtr="0">
            <a:noAutofit/>
          </a:bodyPr>
          <a:lstStyle/>
          <a:p>
            <a:pPr>
              <a:lnSpc>
                <a:spcPct val="107000"/>
              </a:lnSpc>
              <a:spcAft>
                <a:spcPts val="800"/>
              </a:spcAft>
            </a:pPr>
            <a:endParaRPr lang="cs-CZ"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cs-CZ" b="1" dirty="0">
                <a:effectLst/>
                <a:latin typeface="Tahoma" panose="020B0604030504040204" pitchFamily="34" charset="0"/>
                <a:ea typeface="Tahoma" panose="020B0604030504040204" pitchFamily="34" charset="0"/>
                <a:cs typeface="Tahoma" panose="020B0604030504040204" pitchFamily="34" charset="0"/>
              </a:rPr>
              <a:t>Od projektového týmu je očekáváno zahrnout nejméně jednu pacientskou organizaci v roli </a:t>
            </a:r>
            <a:r>
              <a:rPr lang="cs-CZ" b="1" dirty="0" err="1">
                <a:effectLst/>
                <a:latin typeface="Tahoma" panose="020B0604030504040204" pitchFamily="34" charset="0"/>
                <a:ea typeface="Tahoma" panose="020B0604030504040204" pitchFamily="34" charset="0"/>
                <a:cs typeface="Tahoma" panose="020B0604030504040204" pitchFamily="34" charset="0"/>
              </a:rPr>
              <a:t>Principal</a:t>
            </a:r>
            <a:r>
              <a:rPr lang="cs-CZ" b="1" dirty="0">
                <a:effectLst/>
                <a:latin typeface="Tahoma" panose="020B0604030504040204" pitchFamily="34" charset="0"/>
                <a:ea typeface="Tahoma" panose="020B0604030504040204" pitchFamily="34" charset="0"/>
                <a:cs typeface="Tahoma" panose="020B0604030504040204" pitchFamily="34" charset="0"/>
              </a:rPr>
              <a:t> </a:t>
            </a:r>
            <a:r>
              <a:rPr lang="cs-CZ" b="1" dirty="0" err="1">
                <a:effectLst/>
                <a:latin typeface="Tahoma" panose="020B0604030504040204" pitchFamily="34" charset="0"/>
                <a:ea typeface="Tahoma" panose="020B0604030504040204" pitchFamily="34" charset="0"/>
                <a:cs typeface="Tahoma" panose="020B0604030504040204" pitchFamily="34" charset="0"/>
              </a:rPr>
              <a:t>Knowledge</a:t>
            </a:r>
            <a:r>
              <a:rPr lang="cs-CZ" b="1" dirty="0">
                <a:effectLst/>
                <a:latin typeface="Tahoma" panose="020B0604030504040204" pitchFamily="34" charset="0"/>
                <a:ea typeface="Tahoma" panose="020B0604030504040204" pitchFamily="34" charset="0"/>
                <a:cs typeface="Tahoma" panose="020B0604030504040204" pitchFamily="34" charset="0"/>
              </a:rPr>
              <a:t> User (PKU), </a:t>
            </a:r>
            <a:r>
              <a:rPr lang="cs-CZ" b="1" dirty="0" err="1">
                <a:effectLst/>
                <a:latin typeface="Tahoma" panose="020B0604030504040204" pitchFamily="34" charset="0"/>
                <a:ea typeface="Tahoma" panose="020B0604030504040204" pitchFamily="34" charset="0"/>
                <a:cs typeface="Tahoma" panose="020B0604030504040204" pitchFamily="34" charset="0"/>
              </a:rPr>
              <a:t>Knoweldge</a:t>
            </a:r>
            <a:r>
              <a:rPr lang="cs-CZ" b="1" dirty="0">
                <a:effectLst/>
                <a:latin typeface="Tahoma" panose="020B0604030504040204" pitchFamily="34" charset="0"/>
                <a:ea typeface="Tahoma" panose="020B0604030504040204" pitchFamily="34" charset="0"/>
                <a:cs typeface="Tahoma" panose="020B0604030504040204" pitchFamily="34" charset="0"/>
              </a:rPr>
              <a:t> User (KU) nebo spolužadatele, je-li to vhodné.</a:t>
            </a:r>
          </a:p>
        </p:txBody>
      </p:sp>
    </p:spTree>
    <p:extLst>
      <p:ext uri="{BB962C8B-B14F-4D97-AF65-F5344CB8AC3E}">
        <p14:creationId xmlns:p14="http://schemas.microsoft.com/office/powerpoint/2010/main" val="275284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41999</TotalTime>
  <Words>3390</Words>
  <Application>Microsoft Office PowerPoint</Application>
  <PresentationFormat>Vlastní</PresentationFormat>
  <Paragraphs>258</Paragraphs>
  <Slides>30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Tahoma</vt:lpstr>
      <vt:lpstr>Wingdings</vt:lpstr>
      <vt:lpstr>Office Theme</vt:lpstr>
      <vt:lpstr>Výzvy (ERDERA, PerMed) Evropská partnerství v oblasti zdraví Národní podmínky výzvy  (Application Form)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Buňky se vytrácí z těla – název prezentace</dc:title>
  <dc:creator>Vrbíková Iva Ing.</dc:creator>
  <cp:lastModifiedBy>Kocmanová Monika</cp:lastModifiedBy>
  <cp:revision>638</cp:revision>
  <dcterms:created xsi:type="dcterms:W3CDTF">2023-05-16T10:26:40Z</dcterms:created>
  <dcterms:modified xsi:type="dcterms:W3CDTF">2025-01-10T11:20:28Z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2023-05-16T00:00:00Z</vt:filetime>
  </property>
  <property fmtid="{D5CDD505-2E9C-101B-9397-08002B2CF9AE}" pid="3" name="Creator">
    <vt:lpwstr>Adobe InDesign 18.2 (Windows)</vt:lpwstr>
  </property>
  <property fmtid="{D5CDD505-2E9C-101B-9397-08002B2CF9AE}" pid="4" name="LastSaved">
    <vt:filetime>2023-05-16T00:00:00Z</vt:filetime>
  </property>
  <property fmtid="{D5CDD505-2E9C-101B-9397-08002B2CF9AE}" pid="5" name="Producer">
    <vt:lpwstr>Adobe PDF Library 17.0</vt:lpwstr>
  </property>
</Properties>
</file>